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0" r:id="rId3"/>
    <p:sldId id="325" r:id="rId4"/>
    <p:sldId id="326" r:id="rId5"/>
    <p:sldId id="327" r:id="rId6"/>
    <p:sldId id="328" r:id="rId7"/>
    <p:sldId id="334" r:id="rId8"/>
    <p:sldId id="332" r:id="rId9"/>
    <p:sldId id="329" r:id="rId10"/>
    <p:sldId id="330" r:id="rId11"/>
    <p:sldId id="331" r:id="rId12"/>
    <p:sldId id="338" r:id="rId13"/>
    <p:sldId id="337" r:id="rId14"/>
  </p:sldIdLst>
  <p:sldSz cx="12188825" cy="6858000"/>
  <p:notesSz cx="6889750" cy="10021888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="" xmlns:c="http://schemas.openxmlformats.org/drawingml/2006/chart" xmlns:dgm="http://schemas.openxmlformats.org/drawingml/2006/diagram" xmlns:dsp="http://schemas.microsoft.com/office/drawing/2008/diagram" xmlns:p14="http://schemas.microsoft.com/office/powerpoint/2010/main" val="1"/>
      </p:ext>
    </p:extLst>
  </p:showPr>
  <p:clrMru>
    <a:srgbClr val="0000FF"/>
    <a:srgbClr val="669900"/>
    <a:srgbClr val="39527B"/>
    <a:srgbClr val="99CC00"/>
    <a:srgbClr val="3366FF"/>
    <a:srgbClr val="D60093"/>
    <a:srgbClr val="FF0066"/>
    <a:srgbClr val="CC00FF"/>
    <a:srgbClr val="99FF99"/>
    <a:srgbClr val="66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448" autoAdjust="0"/>
    <p:restoredTop sz="94599" autoAdjust="0"/>
  </p:normalViewPr>
  <p:slideViewPr>
    <p:cSldViewPr>
      <p:cViewPr>
        <p:scale>
          <a:sx n="75" d="100"/>
          <a:sy n="75" d="100"/>
        </p:scale>
        <p:origin x="-1002" y="-216"/>
      </p:cViewPr>
      <p:guideLst>
        <p:guide orient="horz" pos="2159"/>
        <p:guide pos="383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79" d="100"/>
          <a:sy n="79" d="100"/>
        </p:scale>
        <p:origin x="-4044" y="-90"/>
      </p:cViewPr>
      <p:guideLst>
        <p:guide orient="horz" pos="3157"/>
        <p:guide pos="217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view3D>
      <c:rotX val="0"/>
      <c:rotY val="0"/>
      <c:perspective val="30"/>
    </c:view3D>
    <c:sideWall>
      <c:spPr>
        <a:solidFill>
          <a:schemeClr val="accent6">
            <a:lumMod val="20000"/>
            <a:lumOff val="80000"/>
          </a:schemeClr>
        </a:solidFill>
      </c:spPr>
    </c:sideWall>
    <c:backWall>
      <c:spPr>
        <a:solidFill>
          <a:schemeClr val="accent6">
            <a:lumMod val="20000"/>
            <a:lumOff val="80000"/>
          </a:schemeClr>
        </a:solidFill>
      </c:spPr>
    </c:backWall>
    <c:plotArea>
      <c:layout>
        <c:manualLayout>
          <c:layoutTarget val="inner"/>
          <c:xMode val="edge"/>
          <c:yMode val="edge"/>
          <c:x val="4.6966342364075757E-2"/>
          <c:y val="9.0129691472189744E-2"/>
          <c:w val="0.90544194384045518"/>
          <c:h val="0.728242259488597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매출액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</c:spPr>
          <c:dPt>
            <c:idx val="3"/>
            <c:spPr/>
            <c:extLst xmlns:c16r2="http://schemas.microsoft.com/office/drawing/2015/06/chart">
              <c:ext xmlns:c16="http://schemas.microsoft.com/office/drawing/2014/chart" uri="{C3380CC4-5D6E-409C-BE32-E72D297353CC}">
                <c16:uniqueId val="{00000000-D1AD-412B-82D0-8E72381ED28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>
                      <a:solidFill>
                        <a:srgbClr val="0000FF"/>
                      </a:solidFill>
                      <a:latin typeface="나눔스퀘어OTF ExtraBold" pitchFamily="34" charset="-127"/>
                      <a:ea typeface="나눔스퀘어OTF ExtraBold" pitchFamily="34" charset="-127"/>
                    </a:defRPr>
                  </a:pPr>
                  <a:endParaRPr lang="ko-KR"/>
                </a:p>
              </c:txPr>
            </c:dLbl>
            <c:dLbl>
              <c:idx val="1"/>
              <c:layout>
                <c:manualLayout>
                  <c:x val="-2.7995125762041088E-3"/>
                  <c:y val="5.978620077995227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>
                      <a:solidFill>
                        <a:srgbClr val="0000FF"/>
                      </a:solidFill>
                      <a:latin typeface="나눔스퀘어OTF ExtraBold" pitchFamily="34" charset="-127"/>
                      <a:ea typeface="나눔스퀘어OTF ExtraBold" pitchFamily="34" charset="-127"/>
                    </a:defRPr>
                  </a:pPr>
                  <a:endParaRPr lang="ko-KR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AD-412B-82D0-8E72381ED28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>
                      <a:solidFill>
                        <a:srgbClr val="0000FF"/>
                      </a:solidFill>
                      <a:latin typeface="나눔스퀘어OTF ExtraBold" pitchFamily="34" charset="-127"/>
                      <a:ea typeface="나눔스퀘어OTF ExtraBold" pitchFamily="34" charset="-127"/>
                    </a:defRPr>
                  </a:pPr>
                  <a:endParaRPr lang="ko-KR"/>
                </a:p>
              </c:txPr>
            </c:dLbl>
            <c:dLbl>
              <c:idx val="3"/>
              <c:layout>
                <c:manualLayout>
                  <c:x val="-3.0721966205837182E-3"/>
                  <c:y val="2.2104763350232738E-2"/>
                </c:manualLayout>
              </c:layout>
              <c:tx>
                <c:rich>
                  <a:bodyPr/>
                  <a:lstStyle/>
                  <a:p>
                    <a:pPr>
                      <a:defRPr sz="1050">
                        <a:solidFill>
                          <a:srgbClr val="0000FF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defRPr>
                    </a:pPr>
                    <a:r>
                      <a:rPr lang="en-US" altLang="en-US" sz="1200" dirty="0" smtClean="0">
                        <a:latin typeface="나눔스퀘어OTF ExtraBold" pitchFamily="34" charset="-127"/>
                        <a:ea typeface="나눔스퀘어OTF ExtraBold" pitchFamily="34" charset="-127"/>
                      </a:rPr>
                      <a:t>202</a:t>
                    </a:r>
                    <a:endParaRPr lang="en-US" altLang="en-US" sz="105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AD-412B-82D0-8E72381ED28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en-US" dirty="0">
                        <a:solidFill>
                          <a:srgbClr val="0000FF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rPr>
                      <a:t>2</a:t>
                    </a:r>
                    <a:r>
                      <a:rPr lang="en-US" altLang="en-US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35</a:t>
                    </a:r>
                  </a:p>
                </c:rich>
              </c:tx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1AD-412B-82D0-8E72381ED280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pPr>
                      <a:defRPr>
                        <a:solidFill>
                          <a:srgbClr val="FF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defRPr>
                    </a:pPr>
                    <a:r>
                      <a:rPr lang="en-US" altLang="en-US" dirty="0">
                        <a:solidFill>
                          <a:srgbClr val="FF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rPr>
                      <a:t>2</a:t>
                    </a:r>
                    <a:r>
                      <a:rPr lang="en-US" altLang="en-US" dirty="0">
                        <a:solidFill>
                          <a:srgbClr val="FF0000"/>
                        </a:solidFill>
                      </a:rPr>
                      <a:t>80</a:t>
                    </a:r>
                  </a:p>
                </c:rich>
              </c:tx>
              <c:spPr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AD-412B-82D0-8E72381ED2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FF"/>
                    </a:solidFill>
                    <a:latin typeface="나눔스퀘어OTF ExtraBold" pitchFamily="34" charset="-127"/>
                    <a:ea typeface="나눔스퀘어OTF ExtraBold" pitchFamily="34" charset="-127"/>
                  </a:defRPr>
                </a:pPr>
                <a:endParaRPr lang="ko-K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232</c:v>
                </c:pt>
                <c:pt idx="1">
                  <c:v>266</c:v>
                </c:pt>
                <c:pt idx="2">
                  <c:v>326</c:v>
                </c:pt>
                <c:pt idx="3">
                  <c:v>201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1AD-412B-82D0-8E72381ED280}"/>
            </c:ext>
          </c:extLst>
        </c:ser>
        <c:gapWidth val="89"/>
        <c:shape val="cylinder"/>
        <c:axId val="144007168"/>
        <c:axId val="144008704"/>
        <c:axId val="0"/>
      </c:bar3DChart>
      <c:catAx>
        <c:axId val="14400716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400" b="1">
                <a:solidFill>
                  <a:schemeClr val="tx1"/>
                </a:solidFill>
                <a:effectLst/>
                <a:latin typeface="나눔스퀘어OTF ExtraBold" pitchFamily="34" charset="-127"/>
                <a:ea typeface="나눔스퀘어OTF ExtraBold" pitchFamily="34" charset="-127"/>
              </a:defRPr>
            </a:pPr>
            <a:endParaRPr lang="ko-KR"/>
          </a:p>
        </c:txPr>
        <c:crossAx val="144008704"/>
        <c:crosses val="autoZero"/>
        <c:auto val="1"/>
        <c:lblAlgn val="ctr"/>
        <c:lblOffset val="100"/>
      </c:catAx>
      <c:valAx>
        <c:axId val="144008704"/>
        <c:scaling>
          <c:orientation val="minMax"/>
        </c:scaling>
        <c:delete val="1"/>
        <c:axPos val="l"/>
        <c:majorGridlines>
          <c:spPr>
            <a:ln w="0">
              <a:prstDash val="sysDot"/>
            </a:ln>
          </c:spPr>
        </c:majorGridlines>
        <c:numFmt formatCode="General" sourceLinked="1"/>
        <c:tickLblPos val="none"/>
        <c:crossAx val="144007168"/>
        <c:crosses val="autoZero"/>
        <c:crossBetween val="between"/>
        <c:majorUnit val="100"/>
      </c:valAx>
    </c:plotArea>
    <c:plotVisOnly val="1"/>
    <c:dispBlanksAs val="gap"/>
  </c:chart>
  <c:spPr>
    <a:solidFill>
      <a:srgbClr val="CCFFFF"/>
    </a:solidFill>
    <a:ln>
      <a:solidFill>
        <a:srgbClr val="00B0F0"/>
      </a:solidFill>
    </a:ln>
    <a:effectLst>
      <a:softEdge rad="12700"/>
    </a:effectLst>
    <a:scene3d>
      <a:camera prst="orthographicFront"/>
      <a:lightRig rig="threePt" dir="t"/>
    </a:scene3d>
    <a:sp3d>
      <a:bevelT w="31750" h="31750"/>
    </a:sp3d>
  </c:spPr>
  <c:txPr>
    <a:bodyPr/>
    <a:lstStyle/>
    <a:p>
      <a:pPr>
        <a:defRPr sz="1157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ko-KR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/>
          <a:lstStyle>
            <a:lvl1pPr algn="l">
              <a:defRPr sz="1300"/>
            </a:lvl1pPr>
          </a:lstStyle>
          <a:p>
            <a:pPr lvl="0" rt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/>
          <a:lstStyle>
            <a:lvl1pPr algn="r">
              <a:defRPr sz="1300"/>
            </a:lvl1pPr>
          </a:lstStyle>
          <a:p>
            <a:pPr lvl="0" rtl="0">
              <a:defRPr/>
            </a:pPr>
            <a:fld id="{50A85425-0F1F-4C65-805F-C7280B9ECE9F}" type="datetime1">
              <a:rPr lang="ko-KR" altLang="en-US">
                <a:latin typeface="맑은 고딕"/>
                <a:ea typeface="맑은 고딕"/>
              </a:rPr>
              <a:pPr lvl="0" rtl="0">
                <a:defRPr/>
              </a:pPr>
              <a:t>2026-10-15</a:t>
            </a:fld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anchor="b"/>
          <a:lstStyle>
            <a:lvl1pPr algn="l">
              <a:defRPr sz="1300"/>
            </a:lvl1pPr>
          </a:lstStyle>
          <a:p>
            <a:pPr lvl="0" rtl="0">
              <a:defRPr/>
            </a:pPr>
            <a:endParaRPr lang="ko-KR" altLang="en-US">
              <a:latin typeface="맑은 고딕"/>
              <a:ea typeface="맑은 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anchor="b"/>
          <a:lstStyle>
            <a:lvl1pPr algn="r">
              <a:defRPr sz="1300"/>
            </a:lvl1pPr>
          </a:lstStyle>
          <a:p>
            <a:pPr lvl="0" rtl="0">
              <a:defRPr/>
            </a:pPr>
            <a:fld id="{A98ED8CD-4E4C-49AC-BDC6-2963BA49E54F}" type="slidenum">
              <a:rPr lang="en-US" altLang="ko-KR">
                <a:latin typeface="맑은 고딕"/>
                <a:ea typeface="맑은 고딕"/>
              </a:rPr>
              <a:pPr lvl="0" rtl="0">
                <a:defRPr/>
              </a:pPr>
              <a:t>‹#›</a:t>
            </a:fld>
            <a:endParaRPr lang="en-US" altLang="ko-KR">
              <a:latin typeface="맑은 고딕"/>
              <a:ea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/>
          <a:lstStyle>
            <a:lvl1pPr algn="l">
              <a:defRPr sz="1300">
                <a:latin typeface="맑은 고딕"/>
                <a:ea typeface="맑은 고딕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/>
          <a:lstStyle>
            <a:lvl1pPr algn="r">
              <a:defRPr sz="1300">
                <a:latin typeface="맑은 고딕"/>
                <a:ea typeface="맑은 고딕"/>
              </a:defRPr>
            </a:lvl1pPr>
          </a:lstStyle>
          <a:p>
            <a:pPr lvl="0">
              <a:defRPr/>
            </a:pPr>
            <a:fld id="{39DBE7D5-AA2D-4B26-8C69-8B60D39FD5EE}" type="datetime1">
              <a:rPr lang="ko-KR" altLang="en-US"/>
              <a:pPr lvl="0">
                <a:defRPr/>
              </a:pPr>
              <a:t>2026-10-15</a:t>
            </a:fld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</a:p>
          <a:p>
            <a:pPr lvl="1" rtl="0">
              <a:defRPr/>
            </a:pPr>
            <a:r>
              <a:rPr lang="ko-KR" altLang="en-US"/>
              <a:t>둘째 수준</a:t>
            </a:r>
          </a:p>
          <a:p>
            <a:pPr lvl="2" rtl="0">
              <a:defRPr/>
            </a:pPr>
            <a:r>
              <a:rPr lang="ko-KR" altLang="en-US"/>
              <a:t>셋째 수준</a:t>
            </a:r>
          </a:p>
          <a:p>
            <a:pPr lvl="3" rtl="0">
              <a:defRPr/>
            </a:pPr>
            <a:r>
              <a:rPr lang="ko-KR" altLang="en-US"/>
              <a:t>넷째 수준</a:t>
            </a:r>
          </a:p>
          <a:p>
            <a:pPr lvl="4" rtl="0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anchor="b"/>
          <a:lstStyle>
            <a:lvl1pPr algn="l">
              <a:defRPr sz="1300">
                <a:latin typeface="맑은 고딕"/>
                <a:ea typeface="맑은 고딕"/>
              </a:defRPr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anchor="b"/>
          <a:lstStyle>
            <a:lvl1pPr algn="r">
              <a:defRPr sz="1300">
                <a:latin typeface="맑은 고딕"/>
                <a:ea typeface="맑은 고딕"/>
              </a:defRPr>
            </a:lvl1pPr>
          </a:lstStyle>
          <a:p>
            <a:pPr lvl="0">
              <a:defRPr/>
            </a:pPr>
            <a:fld id="{5FB91549-43BF-425A-AF25-75262019208C}" type="slidenum">
              <a:rPr lang="en-US" altLang="ko-KR"/>
              <a:pPr lvl="0"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맑은 고딕"/>
        <a:ea typeface="맑은 고딕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맑은 고딕"/>
        <a:ea typeface="맑은 고딕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맑은 고딕"/>
        <a:ea typeface="맑은 고딕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맑은 고딕"/>
        <a:ea typeface="맑은 고딕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맑은 고딕"/>
        <a:ea typeface="맑은 고딕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50888"/>
            <a:ext cx="6680200" cy="37592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rtl="0">
              <a:defRPr/>
            </a:pPr>
            <a:fld id="{5FB91549-43BF-425A-AF25-75262019208C}" type="slidenum">
              <a:rPr lang="en-US" altLang="ko-KR"/>
              <a:pPr lvl="0" rtl="0">
                <a:defRPr/>
              </a:pPr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4775" y="750888"/>
            <a:ext cx="6680200" cy="37592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 rtl="0">
              <a:defRPr/>
            </a:pPr>
            <a:fld id="{5FB91549-43BF-425A-AF25-75262019208C}" type="slidenum">
              <a:rPr lang="en-US" altLang="ko-KR"/>
              <a:pPr lvl="0" rtl="0">
                <a:defRPr/>
              </a:pPr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4775" y="750888"/>
            <a:ext cx="6680200" cy="3759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7A446A-1B50-46B6-A982-1604D50C7464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ko-KR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2210805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4775" y="750888"/>
            <a:ext cx="6680200" cy="3759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7A446A-1B50-46B6-A982-1604D50C7464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4775" y="750888"/>
            <a:ext cx="6680200" cy="3759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7A446A-1B50-46B6-A982-1604D50C7464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4775" y="750888"/>
            <a:ext cx="6680200" cy="3759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7A446A-1B50-46B6-A982-1604D50C7464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4775" y="750888"/>
            <a:ext cx="6680200" cy="3759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7A446A-1B50-46B6-A982-1604D50C7464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4775" y="750888"/>
            <a:ext cx="6680200" cy="3759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7A446A-1B50-46B6-A982-1604D50C7464}" type="slidenum">
              <a:rPr lang="ko-KR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4775" y="750888"/>
            <a:ext cx="6680200" cy="37592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04775" y="750888"/>
            <a:ext cx="668020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5FB91549-43BF-425A-AF25-75262019208C}" type="slidenum">
              <a:rPr lang="en-US" altLang="ko-KR" smtClean="0"/>
              <a:pPr lvl="0"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유리 벽으로 된 건물로 둘러싸인 파란 하늘과 구름을 아래에서 올려다본 사진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150196" y="0"/>
            <a:ext cx="8038629" cy="685800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08013" y="685801"/>
            <a:ext cx="3962400" cy="4724399"/>
          </a:xfrm>
        </p:spPr>
        <p:txBody>
          <a:bodyPr rtlCol="0">
            <a:normAutofit/>
          </a:bodyPr>
          <a:lstStyle>
            <a:lvl1pPr>
              <a:defRPr sz="4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ko-KR" altLang="en-US" noProof="0" smtClean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9A6F746-8703-4647-8FF5-0B5F6E2B8E44}" type="datetime1">
              <a:rPr lang="ko-KR" altLang="en-US" smtClean="0"/>
              <a:pPr/>
              <a:t>2026-10-15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mtClean="0"/>
              <a:t>바닥글 추가</a:t>
            </a:r>
            <a:endParaRPr lang="ko-KR" altLang="en-US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3F31473-23EB-4724-8B59-FE6D21D89FA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3483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1FD538-04D3-489D-9EA4-863FDCB0A746}" type="datetime1">
              <a:rPr lang="ko-KR" altLang="en-US" noProof="0" smtClean="0"/>
              <a:pPr rtl="0"/>
              <a:t>2026-10-15</a:t>
            </a:fld>
            <a:endParaRPr lang="ko-KR" altLang="en-US" noProof="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 smtClean="0"/>
              <a:t>바닥글 추가</a:t>
            </a:r>
            <a:endParaRPr lang="ko-KR" altLang="en-US" noProof="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ko-KR" noProof="0" smtClean="0"/>
              <a:pPr rtl="0"/>
              <a:t>‹#›</a:t>
            </a:fld>
            <a:endParaRPr lang="en-US" altLang="ko-KR" noProof="0" dirty="0"/>
          </a:p>
        </p:txBody>
      </p:sp>
    </p:spTree>
    <p:extLst>
      <p:ext uri="{BB962C8B-B14F-4D97-AF65-F5344CB8AC3E}">
        <p14:creationId xmlns:p14="http://schemas.microsoft.com/office/powerpoint/2010/main" xmlns="" val="3137862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8013" y="2590800"/>
            <a:ext cx="8229599" cy="2819400"/>
          </a:xfrm>
        </p:spPr>
        <p:txBody>
          <a:bodyPr rtlCol="0" anchor="b">
            <a:normAutofit/>
          </a:bodyPr>
          <a:lstStyle>
            <a:lvl1pPr algn="l">
              <a:defRPr sz="4800" b="0" cap="none" baseline="0"/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6425" y="5410200"/>
            <a:ext cx="8231187" cy="762000"/>
          </a:xfrm>
        </p:spPr>
        <p:txBody>
          <a:bodyPr rtlCol="0" anchor="t">
            <a:normAutofit/>
          </a:bodyPr>
          <a:lstStyle>
            <a:lvl1pPr marL="0" indent="0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5835DB-2F9E-4973-9B70-0146C5E1E336}" type="datetime1">
              <a:rPr lang="ko-KR" altLang="en-US" noProof="0" smtClean="0"/>
              <a:pPr rtl="0"/>
              <a:t>2026-10-15</a:t>
            </a:fld>
            <a:endParaRPr lang="ko-KR" altLang="en-US" noProof="0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ko-KR" noProof="0" smtClean="0"/>
              <a:pPr rtl="0"/>
              <a:t>‹#›</a:t>
            </a:fld>
            <a:endParaRPr lang="en-US" altLang="ko-KR" noProof="0" dirty="0"/>
          </a:p>
        </p:txBody>
      </p:sp>
    </p:spTree>
    <p:extLst>
      <p:ext uri="{BB962C8B-B14F-4D97-AF65-F5344CB8AC3E}">
        <p14:creationId xmlns:p14="http://schemas.microsoft.com/office/powerpoint/2010/main" xmlns="" val="322511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293813" y="685800"/>
            <a:ext cx="5029200" cy="4191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551614" y="685800"/>
            <a:ext cx="5029199" cy="4191000"/>
          </a:xfrm>
        </p:spPr>
        <p:txBody>
          <a:bodyPr rtlCol="0"/>
          <a:lstStyle>
            <a:lvl1pPr rtl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5FBBC7-ED68-4068-A70D-A758831E277F}" type="datetime1">
              <a:rPr lang="ko-KR" altLang="en-US" noProof="0" smtClean="0"/>
              <a:pPr rtl="0"/>
              <a:t>2026-10-15</a:t>
            </a:fld>
            <a:endParaRPr lang="ko-KR" altLang="en-US" noProof="0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ko-KR" noProof="0" smtClean="0"/>
              <a:pPr rtl="0"/>
              <a:t>‹#›</a:t>
            </a:fld>
            <a:endParaRPr lang="en-US" altLang="ko-KR" noProof="0" dirty="0"/>
          </a:p>
        </p:txBody>
      </p:sp>
    </p:spTree>
    <p:extLst>
      <p:ext uri="{BB962C8B-B14F-4D97-AF65-F5344CB8AC3E}">
        <p14:creationId xmlns:p14="http://schemas.microsoft.com/office/powerpoint/2010/main" xmlns="" val="3897013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3664" y="685800"/>
            <a:ext cx="5029200" cy="99060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293664" y="1676400"/>
            <a:ext cx="5029200" cy="3200400"/>
          </a:xfrm>
        </p:spPr>
        <p:txBody>
          <a:bodyPr rtlCol="0"/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551613" y="685800"/>
            <a:ext cx="5029200" cy="990600"/>
          </a:xfrm>
        </p:spPr>
        <p:txBody>
          <a:bodyPr rtlCol="0" anchor="ctr">
            <a:normAutofit/>
          </a:bodyPr>
          <a:lstStyle>
            <a:lvl1pPr marL="0" indent="0" rtl="0">
              <a:spcBef>
                <a:spcPts val="0"/>
              </a:spcBef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550025" y="1676400"/>
            <a:ext cx="5029200" cy="3200400"/>
          </a:xfrm>
        </p:spPr>
        <p:txBody>
          <a:bodyPr rtlCol="0"/>
          <a:lstStyle>
            <a:lvl1pPr rtl="0"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8050A3-A301-4E4B-907B-D1D03368E19C}" type="datetime1">
              <a:rPr lang="ko-KR" altLang="en-US" noProof="0" smtClean="0"/>
              <a:pPr rtl="0"/>
              <a:t>2026-10-15</a:t>
            </a:fld>
            <a:endParaRPr lang="ko-KR" altLang="en-US" noProof="0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ko-KR" noProof="0" smtClean="0"/>
              <a:pPr rtl="0"/>
              <a:t>‹#›</a:t>
            </a:fld>
            <a:endParaRPr lang="en-US" altLang="ko-KR" noProof="0" dirty="0"/>
          </a:p>
        </p:txBody>
      </p:sp>
    </p:spTree>
    <p:extLst>
      <p:ext uri="{BB962C8B-B14F-4D97-AF65-F5344CB8AC3E}">
        <p14:creationId xmlns:p14="http://schemas.microsoft.com/office/powerpoint/2010/main" xmlns="" val="513096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A9CE11-5B7E-4F6F-B54A-FA7B275776BF}" type="datetime1">
              <a:rPr lang="ko-KR" altLang="en-US" noProof="0" smtClean="0"/>
              <a:pPr rtl="0"/>
              <a:t>2026-10-15</a:t>
            </a:fld>
            <a:endParaRPr lang="ko-KR" altLang="en-US" noProof="0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ko-KR" noProof="0" smtClean="0"/>
              <a:pPr rtl="0"/>
              <a:t>‹#›</a:t>
            </a:fld>
            <a:endParaRPr lang="en-US" altLang="ko-KR" noProof="0" dirty="0"/>
          </a:p>
        </p:txBody>
      </p:sp>
    </p:spTree>
    <p:extLst>
      <p:ext uri="{BB962C8B-B14F-4D97-AF65-F5344CB8AC3E}">
        <p14:creationId xmlns:p14="http://schemas.microsoft.com/office/powerpoint/2010/main" xmlns="" val="3134428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166DCA-113E-4294-A856-D05689880336}" type="datetime1">
              <a:rPr lang="ko-KR" altLang="en-US" noProof="0" smtClean="0"/>
              <a:pPr rtl="0"/>
              <a:t>2026-10-15</a:t>
            </a:fld>
            <a:endParaRPr lang="ko-KR" altLang="en-US" noProof="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ko-KR" noProof="0" smtClean="0"/>
              <a:pPr rtl="0"/>
              <a:t>‹#›</a:t>
            </a:fld>
            <a:endParaRPr lang="en-US" altLang="ko-KR" noProof="0" dirty="0"/>
          </a:p>
        </p:txBody>
      </p:sp>
    </p:spTree>
    <p:extLst>
      <p:ext uri="{BB962C8B-B14F-4D97-AF65-F5344CB8AC3E}">
        <p14:creationId xmlns:p14="http://schemas.microsoft.com/office/powerpoint/2010/main" xmlns="" val="1910311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Autofit/>
          </a:bodyPr>
          <a:lstStyle>
            <a:lvl1pPr algn="l">
              <a:defRPr sz="3600" b="0"/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875212" y="685800"/>
            <a:ext cx="6704171" cy="5486400"/>
          </a:xfrm>
        </p:spPr>
        <p:txBody>
          <a:bodyPr rtlCol="0">
            <a:normAutofit/>
          </a:bodyPr>
          <a:lstStyle>
            <a:lvl1pPr rtl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88C58C-791D-42B1-B6ED-957FAD4D7174}" type="datetime1">
              <a:rPr lang="ko-KR" altLang="en-US" noProof="0" smtClean="0"/>
              <a:pPr rtl="0"/>
              <a:t>2026-10-15</a:t>
            </a:fld>
            <a:endParaRPr lang="ko-KR" altLang="en-US" noProof="0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ko-KR" noProof="0" smtClean="0"/>
              <a:pPr rtl="0"/>
              <a:t>‹#›</a:t>
            </a:fld>
            <a:endParaRPr lang="en-US" altLang="ko-KR" noProof="0" dirty="0"/>
          </a:p>
        </p:txBody>
      </p:sp>
    </p:spTree>
    <p:extLst>
      <p:ext uri="{BB962C8B-B14F-4D97-AF65-F5344CB8AC3E}">
        <p14:creationId xmlns:p14="http://schemas.microsoft.com/office/powerpoint/2010/main" xmlns="" val="2234726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8014" y="685800"/>
            <a:ext cx="3962400" cy="4724400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그림 개체 틀 2" descr="이미지를 추가할 수 있는 빈 개체 틀입니다. 개체 틀을 클릭하고 추가할 이미지를 선택하세요."/>
          <p:cNvSpPr>
            <a:spLocks noGrp="1"/>
          </p:cNvSpPr>
          <p:nvPr>
            <p:ph type="pic" idx="1"/>
          </p:nvPr>
        </p:nvSpPr>
        <p:spPr>
          <a:xfrm>
            <a:off x="4875213" y="685800"/>
            <a:ext cx="6705600" cy="5486400"/>
          </a:xfrm>
          <a:ln w="63500">
            <a:solidFill>
              <a:schemeClr val="bg1"/>
            </a:solidFill>
            <a:miter lim="800000"/>
          </a:ln>
        </p:spPr>
        <p:txBody>
          <a:bodyPr rtlCol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 smtClean="0"/>
              <a:t>그림을 추가하려면 아이콘을 클릭하십시오</a:t>
            </a:r>
            <a:endParaRPr lang="en-US" altLang="ko-KR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013" y="5410200"/>
            <a:ext cx="3962400" cy="762000"/>
          </a:xfrm>
        </p:spPr>
        <p:txBody>
          <a:bodyPr rtlCol="0">
            <a:normAutofit/>
          </a:bodyPr>
          <a:lstStyle>
            <a:lvl1pPr marL="0" indent="0" rtl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754ABC-37B6-4D82-8560-6AAFA216CD94}" type="datetime1">
              <a:rPr lang="ko-KR" altLang="en-US" noProof="0" smtClean="0"/>
              <a:pPr rtl="0"/>
              <a:t>2026-10-15</a:t>
            </a:fld>
            <a:endParaRPr lang="ko-KR" altLang="en-US" noProof="0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ko-KR" noProof="0" smtClean="0"/>
              <a:pPr rtl="0"/>
              <a:t>‹#›</a:t>
            </a:fld>
            <a:endParaRPr lang="en-US" altLang="ko-KR" noProof="0" dirty="0"/>
          </a:p>
        </p:txBody>
      </p:sp>
    </p:spTree>
    <p:extLst>
      <p:ext uri="{BB962C8B-B14F-4D97-AF65-F5344CB8AC3E}">
        <p14:creationId xmlns:p14="http://schemas.microsoft.com/office/powerpoint/2010/main" xmlns="" val="3352041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Arial" pitchFamily="34" charset="0"/>
              <a:buNone/>
              <a:tabLst/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16CF1C3-347E-48A1-A413-0E54EF85E9CC}" type="datetime1">
              <a:rPr lang="ko-KR" altLang="en-US" noProof="0" smtClean="0"/>
              <a:pPr rtl="0"/>
              <a:t>2026-10-15</a:t>
            </a:fld>
            <a:endParaRPr lang="ko-KR" altLang="en-US" noProof="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ko-KR" noProof="0" smtClean="0"/>
              <a:pPr rtl="0"/>
              <a:t>‹#›</a:t>
            </a:fld>
            <a:endParaRPr lang="en-US" altLang="ko-KR" noProof="0" dirty="0"/>
          </a:p>
        </p:txBody>
      </p:sp>
    </p:spTree>
    <p:extLst>
      <p:ext uri="{BB962C8B-B14F-4D97-AF65-F5344CB8AC3E}">
        <p14:creationId xmlns:p14="http://schemas.microsoft.com/office/powerpoint/2010/main" xmlns="" val="2176294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0285412" y="685800"/>
            <a:ext cx="1295401" cy="5486400"/>
          </a:xfrm>
        </p:spPr>
        <p:txBody>
          <a:bodyPr vert="eaVert" rtlCol="0"/>
          <a:lstStyle/>
          <a:p>
            <a:pPr rtl="0"/>
            <a:r>
              <a:rPr lang="ko-KR" altLang="en-US" noProof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8012" y="685800"/>
            <a:ext cx="9474253" cy="5486400"/>
          </a:xfrm>
        </p:spPr>
        <p:txBody>
          <a:bodyPr vert="eaVert" rtlCol="0"/>
          <a:lstStyle>
            <a:lvl1pPr rtl="0"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noProof="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CA67E5-7786-4A39-8BBB-B998ABB7859C}" type="datetime1">
              <a:rPr lang="ko-KR" altLang="en-US" noProof="0" smtClean="0"/>
              <a:pPr rtl="0"/>
              <a:t>2026-10-15</a:t>
            </a:fld>
            <a:endParaRPr lang="ko-KR" altLang="en-US" noProof="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 dirty="0"/>
              <a:t>바닥글 추가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3F31473-23EB-4724-8B59-FE6D21D89FA4}" type="slidenum">
              <a:rPr lang="en-US" altLang="ko-KR" noProof="0" smtClean="0"/>
              <a:pPr rtl="0"/>
              <a:t>‹#›</a:t>
            </a:fld>
            <a:endParaRPr lang="en-US" altLang="ko-KR" noProof="0" dirty="0"/>
          </a:p>
        </p:txBody>
      </p:sp>
    </p:spTree>
    <p:extLst>
      <p:ext uri="{BB962C8B-B14F-4D97-AF65-F5344CB8AC3E}">
        <p14:creationId xmlns:p14="http://schemas.microsoft.com/office/powerpoint/2010/main" xmlns="" val="3850052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73"/>
          <p:cNvSpPr txBox="1">
            <a:spLocks/>
          </p:cNvSpPr>
          <p:nvPr userDrawn="1"/>
        </p:nvSpPr>
        <p:spPr bwMode="auto">
          <a:xfrm>
            <a:off x="11253178" y="6681788"/>
            <a:ext cx="47270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 anchor="ctr"/>
          <a:lstStyle/>
          <a:p>
            <a:pPr algn="r"/>
            <a:fld id="{CF8AF873-541A-4B63-82B7-D18CFD41FE34}" type="slidenum">
              <a:rPr kumimoji="0" lang="ko-KR" altLang="en-US" sz="12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pPr algn="r"/>
              <a:t>‹#›</a:t>
            </a:fld>
            <a:endParaRPr kumimoji="0" lang="ko-KR" altLang="en-US" sz="12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64" descr="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0" y="1"/>
            <a:ext cx="12188825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44"/>
          <p:cNvSpPr>
            <a:spLocks noChangeArrowheads="1"/>
          </p:cNvSpPr>
          <p:nvPr userDrawn="1"/>
        </p:nvSpPr>
        <p:spPr bwMode="hidden">
          <a:xfrm>
            <a:off x="0" y="967618"/>
            <a:ext cx="12188825" cy="2197100"/>
          </a:xfrm>
          <a:prstGeom prst="rect">
            <a:avLst/>
          </a:prstGeom>
          <a:gradFill rotWithShape="1">
            <a:gsLst>
              <a:gs pos="0">
                <a:schemeClr val="tx2">
                  <a:alpha val="28999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ko-KR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5325" y="6403975"/>
            <a:ext cx="2844059" cy="317500"/>
          </a:xfrm>
        </p:spPr>
        <p:txBody>
          <a:bodyPr/>
          <a:lstStyle>
            <a:lvl1pPr>
              <a:defRPr/>
            </a:lvl1pPr>
          </a:lstStyle>
          <a:p>
            <a:fld id="{B7D6A077-A072-4325-A6AE-E22F54DA4902}" type="slidenum">
              <a:rPr lang="en-US" altLang="ko-KR"/>
              <a:pPr/>
              <a:t>‹#›</a:t>
            </a:fld>
            <a:endParaRPr lang="en-US" altLang="ko-KR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9069968" y="1111634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800" b="1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www. </a:t>
            </a:r>
            <a:r>
              <a:rPr lang="en-US" altLang="ko-KR" sz="1800" b="1" dirty="0" smtClean="0">
                <a:solidFill>
                  <a:srgbClr val="FF0000"/>
                </a:solidFill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i</a:t>
            </a:r>
            <a:r>
              <a:rPr lang="en-US" altLang="ko-KR" sz="1800" b="1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kbtech. co. kr</a:t>
            </a:r>
            <a:endParaRPr lang="ko-KR" altLang="en-US" sz="1800" b="1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62609" y="6392362"/>
            <a:ext cx="2949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Ⓒ</a:t>
            </a:r>
            <a:r>
              <a:rPr lang="en-US" altLang="ko-KR" sz="12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2026 KB TECH. All Rights Reserved.</a:t>
            </a:r>
            <a:endParaRPr lang="ko-KR" altLang="en-US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154625" name="Picture 1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3303" y="980728"/>
            <a:ext cx="155862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4629" name="Picture 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303" y="2047738"/>
            <a:ext cx="3551468" cy="2343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9"/>
          <p:cNvPicPr>
            <a:picLocks noChangeAspect="1" noChangeArrowheads="1"/>
          </p:cNvPicPr>
          <p:nvPr userDrawn="1"/>
        </p:nvPicPr>
        <p:blipFill>
          <a:blip r:embed="rId5" cstate="print">
            <a:lum bright="40000"/>
          </a:blip>
          <a:srcRect r="4232"/>
          <a:stretch>
            <a:fillRect/>
          </a:stretch>
        </p:blipFill>
        <p:spPr bwMode="auto">
          <a:xfrm>
            <a:off x="8494054" y="2253464"/>
            <a:ext cx="3551470" cy="20985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그림 12" descr="product_2.jp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238917" y="2271748"/>
            <a:ext cx="1727550" cy="1094679"/>
          </a:xfrm>
          <a:prstGeom prst="rect">
            <a:avLst/>
          </a:prstGeom>
        </p:spPr>
      </p:pic>
      <p:pic>
        <p:nvPicPr>
          <p:cNvPr id="14" name="그림 13" descr="product_6.jp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8544292" y="3337150"/>
            <a:ext cx="1581519" cy="1002144"/>
          </a:xfrm>
          <a:prstGeom prst="rect">
            <a:avLst/>
          </a:prstGeom>
        </p:spPr>
      </p:pic>
      <p:pic>
        <p:nvPicPr>
          <p:cNvPr id="15" name="그림 14" descr="product_5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8510983" y="2276463"/>
            <a:ext cx="1727550" cy="1094679"/>
          </a:xfrm>
          <a:prstGeom prst="rect">
            <a:avLst/>
          </a:prstGeom>
        </p:spPr>
      </p:pic>
      <p:pic>
        <p:nvPicPr>
          <p:cNvPr id="16" name="그림 15" descr="product_7.jp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10108882" y="3151610"/>
            <a:ext cx="1874322" cy="1187684"/>
          </a:xfrm>
          <a:prstGeom prst="rect">
            <a:avLst/>
          </a:prstGeom>
        </p:spPr>
      </p:pic>
      <p:pic>
        <p:nvPicPr>
          <p:cNvPr id="154627" name="Picture 3"/>
          <p:cNvPicPr>
            <a:picLocks noChangeAspect="1" noChangeArrowheads="1"/>
          </p:cNvPicPr>
          <p:nvPr userDrawn="1"/>
        </p:nvPicPr>
        <p:blipFill>
          <a:blip r:embed="rId10" cstate="print">
            <a:lum bright="10000" contrast="30000"/>
          </a:blip>
          <a:srcRect/>
          <a:stretch>
            <a:fillRect/>
          </a:stretch>
        </p:blipFill>
        <p:spPr bwMode="auto">
          <a:xfrm>
            <a:off x="3694771" y="1399666"/>
            <a:ext cx="4789267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650120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441" y="5105400"/>
            <a:ext cx="109713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ko-KR" altLang="en-US" noProof="0" dirty="0" smtClean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1028700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 rtl="0"/>
            <a:r>
              <a:rPr lang="ko-KR" altLang="en-US" noProof="0" dirty="0" smtClean="0"/>
              <a:t>둘째 </a:t>
            </a:r>
            <a:r>
              <a:rPr lang="ko-KR" altLang="en-US" noProof="0" dirty="0"/>
              <a:t>수준</a:t>
            </a:r>
          </a:p>
          <a:p>
            <a:pPr lvl="2" rtl="0"/>
            <a:r>
              <a:rPr lang="ko-KR" altLang="en-US" noProof="0" dirty="0"/>
              <a:t>셋째 수준</a:t>
            </a:r>
          </a:p>
          <a:p>
            <a:pPr lvl="3" rtl="0"/>
            <a:r>
              <a:rPr lang="ko-KR" altLang="en-US" noProof="0" dirty="0"/>
              <a:t>넷째 수준</a:t>
            </a:r>
          </a:p>
          <a:p>
            <a:pPr lvl="4" rtl="0"/>
            <a:r>
              <a:rPr lang="ko-KR" altLang="en-US" noProof="0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29F4EAF-099B-49BF-8257-1673BCE9F692}" type="datetime1">
              <a:rPr lang="ko-KR" altLang="en-US" smtClean="0"/>
              <a:pPr/>
              <a:t>2026-10-15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smtClean="0"/>
              <a:t>바닥글 추가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A3F31473-23EB-4724-8B59-FE6D21D89FA4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4492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1" hangingPunct="1">
        <a:lnSpc>
          <a:spcPct val="80000"/>
        </a:lnSpc>
        <a:spcBef>
          <a:spcPct val="0"/>
        </a:spcBef>
        <a:buNone/>
        <a:defRPr sz="3600" kern="1200">
          <a:solidFill>
            <a:schemeClr val="accent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15950" indent="-285750" algn="l" defTabSz="914400" rtl="0" eaLnBrk="1" latinLnBrk="1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996696" indent="-228600" algn="l" defTabSz="914400" rtl="0" eaLnBrk="1" latinLnBrk="1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380744" indent="-283464" algn="l" defTabSz="914400" rtl="0" eaLnBrk="1" latinLnBrk="1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1764792" indent="-228600" algn="l" defTabSz="914400" rtl="0" eaLnBrk="1" latinLnBrk="1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148840" indent="-283464" algn="l" defTabSz="914400" rtl="0" eaLnBrk="1" latinLnBrk="1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1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1" hangingPunct="1">
        <a:lnSpc>
          <a:spcPct val="90000"/>
        </a:lnSpc>
        <a:spcBef>
          <a:spcPts val="600"/>
        </a:spcBef>
        <a:buFont typeface="Corbel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0984" indent="-228600" algn="l" defTabSz="914400" rtl="0" eaLnBrk="1" latinLnBrk="1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3.jpeg"/><Relationship Id="rId5" Type="http://schemas.openxmlformats.org/officeDocument/2006/relationships/image" Target="../media/image18.png"/><Relationship Id="rId10" Type="http://schemas.openxmlformats.org/officeDocument/2006/relationships/image" Target="../media/image22.jpeg"/><Relationship Id="rId4" Type="http://schemas.openxmlformats.org/officeDocument/2006/relationships/image" Target="../media/image17.pn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11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11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11.pn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10436" y="4149080"/>
            <a:ext cx="55446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KB</a:t>
            </a:r>
            <a:r>
              <a:rPr lang="en-US" altLang="ko-KR" sz="12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80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TECH</a:t>
            </a:r>
            <a:endParaRPr lang="ko-KR" altLang="en-US" sz="8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Picture 5"/>
          <p:cNvPicPr preferRelativeResize="0">
            <a:picLocks noChangeArrowheads="1"/>
          </p:cNvPicPr>
          <p:nvPr/>
        </p:nvPicPr>
        <p:blipFill>
          <a:blip r:embed="rId3" cstate="print">
            <a:lum bright="5000"/>
          </a:blip>
          <a:srcRect/>
          <a:stretch>
            <a:fillRect/>
          </a:stretch>
        </p:blipFill>
        <p:spPr bwMode="auto">
          <a:xfrm>
            <a:off x="4172326" y="24939"/>
            <a:ext cx="2628000" cy="21850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lum bright="15000" contrast="30000"/>
          </a:blip>
          <a:srcRect/>
          <a:stretch>
            <a:fillRect/>
          </a:stretch>
        </p:blipFill>
        <p:spPr bwMode="auto">
          <a:xfrm>
            <a:off x="49878" y="33252"/>
            <a:ext cx="4028310" cy="3919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ectangle 44"/>
          <p:cNvSpPr>
            <a:spLocks noChangeArrowheads="1"/>
          </p:cNvSpPr>
          <p:nvPr/>
        </p:nvSpPr>
        <p:spPr bwMode="hidden">
          <a:xfrm>
            <a:off x="-26268" y="4005064"/>
            <a:ext cx="12188825" cy="1584176"/>
          </a:xfrm>
          <a:prstGeom prst="rect">
            <a:avLst/>
          </a:prstGeom>
          <a:gradFill rotWithShape="1">
            <a:gsLst>
              <a:gs pos="0">
                <a:schemeClr val="tx2">
                  <a:alpha val="28999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ko-KR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6581001"/>
            <a:ext cx="2949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Ⓒ</a:t>
            </a:r>
            <a:r>
              <a:rPr lang="en-US" altLang="ko-KR" sz="1200" dirty="0" smtClean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2026 KB TECH. All Rights Reserved.</a:t>
            </a:r>
            <a:endParaRPr lang="ko-KR" altLang="en-US" sz="1200" dirty="0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7748" y="6021288"/>
            <a:ext cx="1152128" cy="32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4080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 txBox="1">
            <a:spLocks/>
          </p:cNvSpPr>
          <p:nvPr/>
        </p:nvSpPr>
        <p:spPr>
          <a:xfrm>
            <a:off x="4798268" y="908720"/>
            <a:ext cx="2592288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600" b="1" dirty="0" smtClean="0">
                <a:solidFill>
                  <a:schemeClr val="accent1"/>
                </a:solidFill>
                <a:latin typeface="나눔스퀘어OTF ExtraBold" pitchFamily="34" charset="-127"/>
                <a:ea typeface="나눔스퀘어OTF ExtraBold" pitchFamily="34" charset="-127"/>
                <a:cs typeface="+mj-cs"/>
              </a:rPr>
              <a:t>목 차</a:t>
            </a:r>
            <a:endParaRPr kumimoji="0" lang="ko-KR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나눔스퀘어OTF ExtraBold" pitchFamily="34" charset="-127"/>
              <a:ea typeface="나눔스퀘어OTF ExtraBold" pitchFamily="34" charset="-127"/>
              <a:cs typeface="+mj-cs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566020" y="2262755"/>
            <a:ext cx="7056784" cy="942975"/>
            <a:chOff x="2469265" y="1466850"/>
            <a:chExt cx="8617157" cy="1409700"/>
          </a:xfrm>
          <a:solidFill>
            <a:schemeClr val="bg1"/>
          </a:solidFill>
        </p:grpSpPr>
        <p:sp>
          <p:nvSpPr>
            <p:cNvPr id="11" name="사각형: 둥근 대각선 방향 모서리 10">
              <a:extLst>
                <a:ext uri="{FF2B5EF4-FFF2-40B4-BE49-F238E27FC236}">
                  <a16:creationId xmlns:a16="http://schemas.microsoft.com/office/drawing/2014/main" xmlns="" id="{A731C59D-1649-457F-9B34-F94E4BC2ECB0}"/>
                </a:ext>
              </a:extLst>
            </p:cNvPr>
            <p:cNvSpPr/>
            <p:nvPr/>
          </p:nvSpPr>
          <p:spPr>
            <a:xfrm flipH="1">
              <a:off x="2469265" y="1466850"/>
              <a:ext cx="8617157" cy="1409700"/>
            </a:xfrm>
            <a:prstGeom prst="round2DiagRect">
              <a:avLst>
                <a:gd name="adj1" fmla="val 23424"/>
                <a:gd name="adj2" fmla="val 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6000" bIns="180000" rtlCol="0" anchor="ctr"/>
            <a:lstStyle/>
            <a:p>
              <a:r>
                <a:rPr lang="en-US" altLang="ko-KR" sz="2800" b="1" dirty="0">
                  <a:solidFill>
                    <a:prstClr val="white"/>
                  </a:solidFill>
                  <a:latin typeface="나눔스퀘어OTF ExtraBold" pitchFamily="34" charset="-127"/>
                  <a:ea typeface="나눔스퀘어OTF ExtraBold" pitchFamily="34" charset="-127"/>
                </a:rPr>
                <a:t>01</a:t>
              </a:r>
              <a:endParaRPr lang="ko-KR" altLang="en-US" sz="2800" b="1" dirty="0">
                <a:solidFill>
                  <a:prstClr val="white"/>
                </a:solidFill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grpSp>
          <p:nvGrpSpPr>
            <p:cNvPr id="12" name="그룹 32">
              <a:extLst>
                <a:ext uri="{FF2B5EF4-FFF2-40B4-BE49-F238E27FC236}">
                  <a16:creationId xmlns:a16="http://schemas.microsoft.com/office/drawing/2014/main" xmlns="" id="{2FD73D39-AB87-4033-B998-1323D4BAA486}"/>
                </a:ext>
              </a:extLst>
            </p:cNvPr>
            <p:cNvGrpSpPr/>
            <p:nvPr/>
          </p:nvGrpSpPr>
          <p:grpSpPr>
            <a:xfrm>
              <a:off x="3606151" y="1466850"/>
              <a:ext cx="7480270" cy="1276350"/>
              <a:chOff x="2570398" y="381000"/>
              <a:chExt cx="7480270" cy="1276350"/>
            </a:xfrm>
            <a:grpFill/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3" name="사각형: 둥근 대각선 방향 모서리 14">
                <a:extLst>
                  <a:ext uri="{FF2B5EF4-FFF2-40B4-BE49-F238E27FC236}">
                    <a16:creationId xmlns:a16="http://schemas.microsoft.com/office/drawing/2014/main" xmlns="" id="{58385261-F346-4C4B-96C9-A65E64E35691}"/>
                  </a:ext>
                </a:extLst>
              </p:cNvPr>
              <p:cNvSpPr/>
              <p:nvPr/>
            </p:nvSpPr>
            <p:spPr>
              <a:xfrm flipH="1">
                <a:off x="2806369" y="381000"/>
                <a:ext cx="7244299" cy="1276350"/>
              </a:xfrm>
              <a:prstGeom prst="round2DiagRect">
                <a:avLst>
                  <a:gd name="adj1" fmla="val 23424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1">
                  <a:lnSpc>
                    <a:spcPct val="150000"/>
                  </a:lnSpc>
                  <a:defRPr/>
                </a:pPr>
                <a:endParaRPr lang="ko-KR" altLang="en-US" sz="105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나눔스퀘어OTF ExtraBold" pitchFamily="34" charset="-127"/>
                  <a:ea typeface="나눔스퀘어OTF ExtraBold" pitchFamily="34" charset="-127"/>
                </a:endParaRPr>
              </a:p>
            </p:txBody>
          </p:sp>
          <p:sp>
            <p:nvSpPr>
              <p:cNvPr id="14" name="이등변 삼각형 13">
                <a:extLst>
                  <a:ext uri="{FF2B5EF4-FFF2-40B4-BE49-F238E27FC236}">
                    <a16:creationId xmlns:a16="http://schemas.microsoft.com/office/drawing/2014/main" xmlns="" id="{0954721F-4D62-40CC-917A-8D7E8832DAD4}"/>
                  </a:ext>
                </a:extLst>
              </p:cNvPr>
              <p:cNvSpPr/>
              <p:nvPr/>
            </p:nvSpPr>
            <p:spPr>
              <a:xfrm rot="16200000" flipH="1">
                <a:off x="2500032" y="901190"/>
                <a:ext cx="376702" cy="23597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solidFill>
                    <a:prstClr val="white"/>
                  </a:solidFill>
                  <a:latin typeface="나눔스퀘어OTF ExtraBold" pitchFamily="34" charset="-127"/>
                  <a:ea typeface="나눔스퀘어OTF ExtraBold" pitchFamily="34" charset="-127"/>
                </a:endParaRPr>
              </a:p>
            </p:txBody>
          </p:sp>
        </p:grpSp>
      </p:grpSp>
      <p:sp>
        <p:nvSpPr>
          <p:cNvPr id="15" name="TextBox 14"/>
          <p:cNvSpPr txBox="1"/>
          <p:nvPr/>
        </p:nvSpPr>
        <p:spPr>
          <a:xfrm>
            <a:off x="3862164" y="2377825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latin typeface="나눔스퀘어OTF ExtraBold" pitchFamily="34" charset="-127"/>
                <a:ea typeface="나눔스퀘어OTF ExtraBold" pitchFamily="34" charset="-127"/>
              </a:rPr>
              <a:t>회사현황</a:t>
            </a:r>
            <a:endParaRPr lang="en-US" altLang="ko-KR" sz="3200" b="1" dirty="0" smtClean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2998068" y="0"/>
            <a:ext cx="2349107" cy="3262135"/>
            <a:chOff x="2382734" y="439007"/>
            <a:chExt cx="2349107" cy="3262135"/>
          </a:xfrm>
        </p:grpSpPr>
        <p:grpSp>
          <p:nvGrpSpPr>
            <p:cNvPr id="35" name="그룹 23"/>
            <p:cNvGrpSpPr/>
            <p:nvPr/>
          </p:nvGrpSpPr>
          <p:grpSpPr>
            <a:xfrm>
              <a:off x="3061346" y="607128"/>
              <a:ext cx="961379" cy="350660"/>
              <a:chOff x="2988321" y="-243226"/>
              <a:chExt cx="961379" cy="35066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사다리꼴 37"/>
              <p:cNvSpPr/>
              <p:nvPr/>
            </p:nvSpPr>
            <p:spPr>
              <a:xfrm>
                <a:off x="3175344" y="-243226"/>
                <a:ext cx="617838" cy="154951"/>
              </a:xfrm>
              <a:prstGeom prst="trapezoid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사다리꼴 38"/>
              <p:cNvSpPr/>
              <p:nvPr/>
            </p:nvSpPr>
            <p:spPr>
              <a:xfrm>
                <a:off x="2988321" y="-91738"/>
                <a:ext cx="961379" cy="148890"/>
              </a:xfrm>
              <a:prstGeom prst="trapezoid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사다리꼴 39"/>
              <p:cNvSpPr/>
              <p:nvPr/>
            </p:nvSpPr>
            <p:spPr>
              <a:xfrm rot="10800000">
                <a:off x="3097085" y="61715"/>
                <a:ext cx="774356" cy="45719"/>
              </a:xfrm>
              <a:prstGeom prst="trapezoi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6" name="사다리꼴 35"/>
            <p:cNvSpPr/>
            <p:nvPr/>
          </p:nvSpPr>
          <p:spPr>
            <a:xfrm>
              <a:off x="3499505" y="439007"/>
              <a:ext cx="127890" cy="179382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사다리꼴 36"/>
            <p:cNvSpPr/>
            <p:nvPr/>
          </p:nvSpPr>
          <p:spPr>
            <a:xfrm>
              <a:off x="2382734" y="747571"/>
              <a:ext cx="2349107" cy="2953571"/>
            </a:xfrm>
            <a:prstGeom prst="trapezoid">
              <a:avLst>
                <a:gd name="adj" fmla="val 29435"/>
              </a:avLst>
            </a:prstGeom>
            <a:gradFill>
              <a:gsLst>
                <a:gs pos="0">
                  <a:schemeClr val="bg1">
                    <a:alpha val="6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7102524" y="0"/>
            <a:ext cx="2349107" cy="3262135"/>
            <a:chOff x="2382734" y="439007"/>
            <a:chExt cx="2349107" cy="3262135"/>
          </a:xfrm>
        </p:grpSpPr>
        <p:grpSp>
          <p:nvGrpSpPr>
            <p:cNvPr id="42" name="그룹 23"/>
            <p:cNvGrpSpPr/>
            <p:nvPr/>
          </p:nvGrpSpPr>
          <p:grpSpPr>
            <a:xfrm>
              <a:off x="3061346" y="607128"/>
              <a:ext cx="961379" cy="350660"/>
              <a:chOff x="2988321" y="-243226"/>
              <a:chExt cx="961379" cy="35066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사다리꼴 44"/>
              <p:cNvSpPr/>
              <p:nvPr/>
            </p:nvSpPr>
            <p:spPr>
              <a:xfrm>
                <a:off x="3175344" y="-243226"/>
                <a:ext cx="617838" cy="154951"/>
              </a:xfrm>
              <a:prstGeom prst="trapezoid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사다리꼴 45"/>
              <p:cNvSpPr/>
              <p:nvPr/>
            </p:nvSpPr>
            <p:spPr>
              <a:xfrm>
                <a:off x="2988321" y="-91738"/>
                <a:ext cx="961379" cy="148890"/>
              </a:xfrm>
              <a:prstGeom prst="trapezoid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사다리꼴 46"/>
              <p:cNvSpPr/>
              <p:nvPr/>
            </p:nvSpPr>
            <p:spPr>
              <a:xfrm rot="10800000">
                <a:off x="3097085" y="61715"/>
                <a:ext cx="774356" cy="45719"/>
              </a:xfrm>
              <a:prstGeom prst="trapezoi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3" name="사다리꼴 42"/>
            <p:cNvSpPr/>
            <p:nvPr/>
          </p:nvSpPr>
          <p:spPr>
            <a:xfrm>
              <a:off x="3499505" y="439007"/>
              <a:ext cx="127890" cy="179382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사다리꼴 43"/>
            <p:cNvSpPr/>
            <p:nvPr/>
          </p:nvSpPr>
          <p:spPr>
            <a:xfrm>
              <a:off x="2382734" y="747571"/>
              <a:ext cx="2349107" cy="2953571"/>
            </a:xfrm>
            <a:prstGeom prst="trapezoid">
              <a:avLst>
                <a:gd name="adj" fmla="val 29435"/>
              </a:avLst>
            </a:prstGeom>
            <a:gradFill>
              <a:gsLst>
                <a:gs pos="0">
                  <a:schemeClr val="bg1">
                    <a:alpha val="6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8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26723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차트 16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821484810"/>
              </p:ext>
            </p:extLst>
          </p:nvPr>
        </p:nvGraphicFramePr>
        <p:xfrm>
          <a:off x="6055774" y="1536154"/>
          <a:ext cx="5510365" cy="2872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모서리가 둥근 직사각형 9"/>
          <p:cNvSpPr/>
          <p:nvPr/>
        </p:nvSpPr>
        <p:spPr bwMode="auto">
          <a:xfrm>
            <a:off x="605991" y="1440778"/>
            <a:ext cx="4725389" cy="1311917"/>
          </a:xfrm>
          <a:prstGeom prst="roundRect">
            <a:avLst>
              <a:gd name="adj" fmla="val 6297"/>
            </a:avLst>
          </a:prstGeom>
          <a:noFill/>
          <a:ln>
            <a:solidFill>
              <a:schemeClr val="accent1">
                <a:shade val="50000"/>
              </a:schemeClr>
            </a:solidFill>
          </a:ln>
          <a:scene3d>
            <a:camera prst="perspectiveFront" fov="7200000"/>
            <a:lightRig rig="balanced" dir="t">
              <a:rot lat="0" lon="0" rev="9600000"/>
            </a:lightRig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727818" y="1673603"/>
            <a:ext cx="4603561" cy="1020763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en-US" altLang="ko-KR" sz="1400" b="1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대표이사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400" b="1" dirty="0">
                <a:latin typeface="나눔스퀘어OTF ExtraBold" pitchFamily="34" charset="-127"/>
                <a:ea typeface="나눔스퀘어OTF ExtraBold" pitchFamily="34" charset="-127"/>
              </a:rPr>
              <a:t>: 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문 재 호</a:t>
            </a:r>
            <a:endParaRPr kumimoji="0" lang="en-US" altLang="ko-KR" sz="1400" b="1" dirty="0" smtClean="0">
              <a:latin typeface="나눔스퀘어OTF ExtraBold" pitchFamily="34" charset="-127"/>
              <a:ea typeface="나눔스퀘어OTF ExtraBold" pitchFamily="34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en-US" altLang="ko-KR" sz="1400" b="1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Employee 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400" b="1" dirty="0">
                <a:latin typeface="나눔스퀘어OTF ExtraBold" pitchFamily="34" charset="-127"/>
                <a:ea typeface="나눔스퀘어OTF ExtraBold" pitchFamily="34" charset="-127"/>
              </a:rPr>
              <a:t>: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125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명 </a:t>
            </a:r>
            <a:endParaRPr kumimoji="0" lang="en-US" altLang="ko-KR" sz="1400" b="1" dirty="0" smtClean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2" name="AutoShape 68"/>
          <p:cNvSpPr>
            <a:spLocks noChangeArrowheads="1"/>
          </p:cNvSpPr>
          <p:nvPr/>
        </p:nvSpPr>
        <p:spPr bwMode="auto">
          <a:xfrm>
            <a:off x="638765" y="1253005"/>
            <a:ext cx="3110550" cy="373921"/>
          </a:xfrm>
          <a:prstGeom prst="roundRect">
            <a:avLst>
              <a:gd name="adj" fmla="val 13320"/>
            </a:avLst>
          </a:prstGeom>
          <a:solidFill>
            <a:schemeClr val="tx2">
              <a:lumMod val="75000"/>
            </a:schemeClr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ko-KR" altLang="en-US" sz="2000" b="1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3" name="AutoShape 66"/>
          <p:cNvSpPr>
            <a:spLocks noChangeArrowheads="1"/>
          </p:cNvSpPr>
          <p:nvPr/>
        </p:nvSpPr>
        <p:spPr bwMode="auto">
          <a:xfrm>
            <a:off x="659925" y="1264951"/>
            <a:ext cx="3038606" cy="168281"/>
          </a:xfrm>
          <a:prstGeom prst="roundRect">
            <a:avLst>
              <a:gd name="adj" fmla="val 9458"/>
            </a:avLst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767676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2000" b="1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 bwMode="auto">
          <a:xfrm>
            <a:off x="605991" y="3115380"/>
            <a:ext cx="4725389" cy="1311917"/>
          </a:xfrm>
          <a:prstGeom prst="roundRect">
            <a:avLst>
              <a:gd name="adj" fmla="val 6297"/>
            </a:avLst>
          </a:prstGeom>
          <a:solidFill>
            <a:schemeClr val="bg2">
              <a:lumMod val="40000"/>
              <a:lumOff val="60000"/>
              <a:alpha val="50000"/>
            </a:schemeClr>
          </a:solidFill>
          <a:ln>
            <a:solidFill>
              <a:schemeClr val="accent1">
                <a:shade val="50000"/>
              </a:schemeClr>
            </a:solidFill>
          </a:ln>
          <a:scene3d>
            <a:camera prst="perspectiveFront" fov="7200000"/>
            <a:lightRig rig="balanced" dir="t">
              <a:rot lat="0" lon="0" rev="9600000"/>
            </a:lightRig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6" name="직사각형 15"/>
          <p:cNvSpPr/>
          <p:nvPr/>
        </p:nvSpPr>
        <p:spPr bwMode="auto">
          <a:xfrm>
            <a:off x="727818" y="3330200"/>
            <a:ext cx="4486165" cy="1023938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en-US" altLang="ko-KR" sz="1200" b="1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조명기구용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LED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 컨버터</a:t>
            </a:r>
            <a:endParaRPr kumimoji="0" lang="en-US" altLang="ko-KR" sz="1200" b="1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en-US" altLang="ko-KR" sz="1200" b="1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LED 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모듈</a:t>
            </a:r>
            <a:endParaRPr kumimoji="0" lang="en-US" altLang="ko-KR" sz="1200" b="1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en-US" altLang="ko-KR" sz="1200" b="1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LED 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고효율 </a:t>
            </a:r>
            <a:r>
              <a:rPr kumimoji="0" lang="ko-KR" altLang="en-US" sz="1400" b="1" dirty="0" err="1" smtClean="0">
                <a:latin typeface="나눔스퀘어OTF ExtraBold" pitchFamily="34" charset="-127"/>
                <a:ea typeface="나눔스퀘어OTF ExtraBold" pitchFamily="34" charset="-127"/>
              </a:rPr>
              <a:t>등기구</a:t>
            </a:r>
            <a:endParaRPr kumimoji="0" lang="en-US" altLang="ko-KR" sz="1200" b="1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7" name="AutoShape 68"/>
          <p:cNvSpPr>
            <a:spLocks noChangeArrowheads="1"/>
          </p:cNvSpPr>
          <p:nvPr/>
        </p:nvSpPr>
        <p:spPr bwMode="auto">
          <a:xfrm>
            <a:off x="638765" y="2927126"/>
            <a:ext cx="3110550" cy="374664"/>
          </a:xfrm>
          <a:prstGeom prst="roundRect">
            <a:avLst>
              <a:gd name="adj" fmla="val 13320"/>
            </a:avLst>
          </a:prstGeom>
          <a:solidFill>
            <a:srgbClr val="006600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ko-KR" altLang="en-US" sz="2000" b="1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8" name="AutoShape 66"/>
          <p:cNvSpPr>
            <a:spLocks noChangeArrowheads="1"/>
          </p:cNvSpPr>
          <p:nvPr/>
        </p:nvSpPr>
        <p:spPr bwMode="auto">
          <a:xfrm>
            <a:off x="660621" y="2938578"/>
            <a:ext cx="3037882" cy="169495"/>
          </a:xfrm>
          <a:prstGeom prst="roundRect">
            <a:avLst>
              <a:gd name="adj" fmla="val 9458"/>
            </a:avLst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767676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2000" b="1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 bwMode="auto">
          <a:xfrm>
            <a:off x="605991" y="4771628"/>
            <a:ext cx="4725389" cy="1393676"/>
          </a:xfrm>
          <a:prstGeom prst="roundRect">
            <a:avLst>
              <a:gd name="adj" fmla="val 6297"/>
            </a:avLst>
          </a:prstGeom>
          <a:solidFill>
            <a:schemeClr val="bg2">
              <a:lumMod val="60000"/>
              <a:lumOff val="40000"/>
              <a:alpha val="50000"/>
            </a:schemeClr>
          </a:solidFill>
          <a:ln>
            <a:solidFill>
              <a:schemeClr val="accent1">
                <a:shade val="50000"/>
              </a:schemeClr>
            </a:solidFill>
          </a:ln>
          <a:scene3d>
            <a:camera prst="perspectiveFront" fov="7200000"/>
            <a:lightRig rig="balanced" dir="t">
              <a:rot lat="0" lon="0" rev="9600000"/>
            </a:lightRig>
          </a:scene3d>
          <a:sp3d prstMaterial="metal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0" name="직사각형 19"/>
          <p:cNvSpPr/>
          <p:nvPr/>
        </p:nvSpPr>
        <p:spPr bwMode="auto">
          <a:xfrm>
            <a:off x="727818" y="5004178"/>
            <a:ext cx="4486165" cy="1020763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kumimoji="0" lang="en-US" altLang="ko-KR" sz="1200" b="1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5" name="AutoShape 68"/>
          <p:cNvSpPr>
            <a:spLocks noChangeArrowheads="1"/>
          </p:cNvSpPr>
          <p:nvPr/>
        </p:nvSpPr>
        <p:spPr bwMode="auto">
          <a:xfrm>
            <a:off x="638765" y="4584541"/>
            <a:ext cx="3110550" cy="373077"/>
          </a:xfrm>
          <a:prstGeom prst="roundRect">
            <a:avLst>
              <a:gd name="adj" fmla="val 13320"/>
            </a:avLst>
          </a:prstGeom>
          <a:solidFill>
            <a:srgbClr val="9933FF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ko-KR" altLang="en-US" sz="2000" b="1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6" name="AutoShape 66"/>
          <p:cNvSpPr>
            <a:spLocks noChangeArrowheads="1"/>
          </p:cNvSpPr>
          <p:nvPr/>
        </p:nvSpPr>
        <p:spPr bwMode="auto">
          <a:xfrm>
            <a:off x="660621" y="4595944"/>
            <a:ext cx="3037882" cy="168777"/>
          </a:xfrm>
          <a:prstGeom prst="roundRect">
            <a:avLst>
              <a:gd name="adj" fmla="val 9458"/>
            </a:avLst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767676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2000" b="1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1000605" y="1260187"/>
            <a:ext cx="2321275" cy="3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1600" b="1" dirty="0" smtClean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Company Overview</a:t>
            </a:r>
            <a:endParaRPr kumimoji="0" lang="en-US" altLang="ko-KR" sz="1600" b="1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000605" y="2928714"/>
            <a:ext cx="2321275" cy="3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1600" b="1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Main  Products</a:t>
            </a: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000605" y="4586128"/>
            <a:ext cx="2321275" cy="3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1600" b="1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Address</a:t>
            </a:r>
          </a:p>
        </p:txBody>
      </p:sp>
      <p:sp>
        <p:nvSpPr>
          <p:cNvPr id="42" name="직사각형 41"/>
          <p:cNvSpPr/>
          <p:nvPr/>
        </p:nvSpPr>
        <p:spPr bwMode="auto">
          <a:xfrm>
            <a:off x="680577" y="4979888"/>
            <a:ext cx="4486165" cy="1020763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ko-KR" altLang="en-US" sz="1200" b="1" dirty="0" smtClean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본사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: 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부천시 </a:t>
            </a:r>
            <a:r>
              <a:rPr kumimoji="0" lang="ko-KR" altLang="en-US" sz="1400" b="1" dirty="0" err="1" smtClean="0">
                <a:latin typeface="나눔스퀘어OTF ExtraBold" pitchFamily="34" charset="-127"/>
                <a:ea typeface="나눔스퀘어OTF ExtraBold" pitchFamily="34" charset="-127"/>
              </a:rPr>
              <a:t>부천로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198</a:t>
            </a:r>
            <a:r>
              <a:rPr kumimoji="0" lang="ko-KR" altLang="en-US" sz="1400" b="1" dirty="0" err="1" smtClean="0">
                <a:latin typeface="나눔스퀘어OTF ExtraBold" pitchFamily="34" charset="-127"/>
                <a:ea typeface="나눔스퀘어OTF ExtraBold" pitchFamily="34" charset="-127"/>
              </a:rPr>
              <a:t>번길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36</a:t>
            </a:r>
            <a:endParaRPr kumimoji="0" lang="en-US" altLang="ko-KR" sz="1200" b="1" dirty="0" smtClean="0">
              <a:latin typeface="나눔스퀘어OTF ExtraBold" pitchFamily="34" charset="-127"/>
              <a:ea typeface="나눔스퀘어OTF ExtraBold" pitchFamily="34" charset="-127"/>
            </a:endParaRPr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en-US" altLang="ko-KR" sz="1200" b="1" dirty="0" smtClean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R&amp;D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센터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: 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서울 강서구 마곡중앙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8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로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5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길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8</a:t>
            </a:r>
            <a:endParaRPr kumimoji="0" lang="en-US" altLang="ko-KR" sz="1200" b="1" dirty="0" smtClean="0">
              <a:latin typeface="나눔스퀘어OTF ExtraBold" pitchFamily="34" charset="-127"/>
              <a:ea typeface="나눔스퀘어OTF ExtraBold" pitchFamily="34" charset="-127"/>
            </a:endParaRPr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ko-KR" sz="1200" b="1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T) 1533-0705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/</a:t>
            </a:r>
            <a:r>
              <a:rPr kumimoji="0" lang="ko-KR" altLang="en-US" sz="1400" b="1" dirty="0" smtClean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F) </a:t>
            </a:r>
            <a:r>
              <a:rPr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02-</a:t>
            </a:r>
            <a:r>
              <a:rPr kumimoji="0"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3661-0705</a:t>
            </a:r>
            <a:endParaRPr kumimoji="0" lang="en-US" altLang="ko-KR" sz="1200" b="1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kumimoji="0" lang="en-US" altLang="ko-KR" sz="1200" b="1" dirty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400" b="1" dirty="0">
                <a:latin typeface="나눔스퀘어OTF ExtraBold" pitchFamily="34" charset="-127"/>
                <a:ea typeface="나눔스퀘어OTF ExtraBold" pitchFamily="34" charset="-127"/>
              </a:rPr>
              <a:t>Homepage :  </a:t>
            </a:r>
            <a:r>
              <a:rPr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www.</a:t>
            </a:r>
            <a:r>
              <a:rPr lang="en-US" altLang="ko-KR" sz="1400" b="1" dirty="0" smtClean="0">
                <a:solidFill>
                  <a:srgbClr val="FF0000"/>
                </a:solidFill>
                <a:latin typeface="나눔스퀘어OTF ExtraBold" pitchFamily="34" charset="-127"/>
                <a:ea typeface="나눔스퀘어OTF ExtraBold" pitchFamily="34" charset="-127"/>
              </a:rPr>
              <a:t>i</a:t>
            </a:r>
            <a:r>
              <a:rPr lang="en-US" altLang="ko-KR" sz="1400" b="1" dirty="0" smtClean="0">
                <a:latin typeface="나눔스퀘어OTF ExtraBold" pitchFamily="34" charset="-127"/>
                <a:ea typeface="나눔스퀘어OTF ExtraBold" pitchFamily="34" charset="-127"/>
              </a:rPr>
              <a:t>kbtech.co.kr</a:t>
            </a:r>
            <a:endParaRPr kumimoji="0" lang="en-US" altLang="ko-KR" sz="1200" b="1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3" name="슬라이드 번호 개체 틀 73"/>
          <p:cNvSpPr txBox="1">
            <a:spLocks/>
          </p:cNvSpPr>
          <p:nvPr/>
        </p:nvSpPr>
        <p:spPr bwMode="auto">
          <a:xfrm>
            <a:off x="11214540" y="6661150"/>
            <a:ext cx="47270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 anchor="ctr"/>
          <a:lstStyle/>
          <a:p>
            <a:pPr algn="r"/>
            <a:fld id="{CF8AF873-541A-4B63-82B7-D18CFD41FE34}" type="slidenum">
              <a:rPr kumimoji="0" lang="ko-KR" altLang="en-US" sz="1200"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pPr algn="r"/>
              <a:t>3</a:t>
            </a:fld>
            <a:endParaRPr kumimoji="0" lang="ko-KR" altLang="en-US" sz="1200">
              <a:solidFill>
                <a:schemeClr val="bg1"/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graphicFrame>
        <p:nvGraphicFramePr>
          <p:cNvPr id="46" name="표 45"/>
          <p:cNvGraphicFramePr>
            <a:graphicFrameLocks noGrp="1"/>
          </p:cNvGraphicFramePr>
          <p:nvPr/>
        </p:nvGraphicFramePr>
        <p:xfrm>
          <a:off x="6055774" y="5064546"/>
          <a:ext cx="5471184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796"/>
                <a:gridCol w="1367796"/>
                <a:gridCol w="1367796"/>
                <a:gridCol w="1367796"/>
              </a:tblGrid>
              <a:tr h="4680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2022</a:t>
                      </a:r>
                      <a:r>
                        <a:rPr lang="ko-KR" altLang="en-US" sz="1400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년</a:t>
                      </a:r>
                      <a:endParaRPr lang="ko-KR" altLang="en-US" sz="1400" dirty="0"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2023</a:t>
                      </a:r>
                      <a:r>
                        <a:rPr lang="ko-KR" altLang="en-US" sz="1400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년</a:t>
                      </a:r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2024</a:t>
                      </a:r>
                      <a:r>
                        <a:rPr lang="ko-KR" altLang="en-US" sz="1400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년</a:t>
                      </a:r>
                      <a:endParaRPr lang="ko-KR" altLang="en-US" sz="1400" dirty="0"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2025</a:t>
                      </a:r>
                      <a:r>
                        <a:rPr lang="ko-KR" altLang="en-US" sz="1400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년</a:t>
                      </a:r>
                      <a:endParaRPr lang="ko-KR" altLang="en-US" sz="1400" dirty="0"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21888" marR="121888" anchor="ctr"/>
                </a:tc>
              </a:tr>
              <a:tr h="4680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80</a:t>
                      </a:r>
                      <a:r>
                        <a:rPr lang="ko-KR" altLang="en-US" sz="1400" b="1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명</a:t>
                      </a:r>
                      <a:endParaRPr lang="ko-KR" altLang="en-US" sz="14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92</a:t>
                      </a:r>
                      <a:r>
                        <a:rPr lang="ko-KR" altLang="en-US" sz="1400" b="1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명</a:t>
                      </a:r>
                      <a:endParaRPr lang="ko-KR" altLang="en-US" sz="14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105</a:t>
                      </a:r>
                      <a:r>
                        <a:rPr lang="ko-KR" altLang="en-US" sz="1400" b="1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명</a:t>
                      </a:r>
                      <a:endParaRPr lang="ko-KR" altLang="en-US" sz="14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21888" marR="12188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125</a:t>
                      </a:r>
                      <a:r>
                        <a:rPr lang="ko-KR" altLang="en-US" sz="1400" b="1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명</a:t>
                      </a:r>
                      <a:endParaRPr lang="ko-KR" altLang="en-US" sz="1400" b="1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21888" marR="121888" anchor="ctr"/>
                </a:tc>
              </a:tr>
            </a:tbl>
          </a:graphicData>
        </a:graphic>
      </p:graphicFrame>
      <p:sp>
        <p:nvSpPr>
          <p:cNvPr id="48" name="AutoShape 68"/>
          <p:cNvSpPr>
            <a:spLocks noChangeArrowheads="1"/>
          </p:cNvSpPr>
          <p:nvPr/>
        </p:nvSpPr>
        <p:spPr bwMode="auto">
          <a:xfrm>
            <a:off x="6055774" y="4584541"/>
            <a:ext cx="3110550" cy="373077"/>
          </a:xfrm>
          <a:prstGeom prst="roundRect">
            <a:avLst>
              <a:gd name="adj" fmla="val 13320"/>
            </a:avLst>
          </a:prstGeom>
          <a:solidFill>
            <a:schemeClr val="accent5">
              <a:lumMod val="75000"/>
            </a:schemeClr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ko-KR" altLang="en-US" sz="2000" b="1">
              <a:solidFill>
                <a:srgbClr val="0070C0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50" name="Text Box 4"/>
          <p:cNvSpPr txBox="1">
            <a:spLocks noChangeArrowheads="1"/>
          </p:cNvSpPr>
          <p:nvPr/>
        </p:nvSpPr>
        <p:spPr bwMode="auto">
          <a:xfrm>
            <a:off x="6417614" y="4599945"/>
            <a:ext cx="2321275" cy="3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ko-KR" altLang="en-US" sz="1600" b="1" dirty="0" smtClean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근로자수</a:t>
            </a:r>
            <a:endParaRPr kumimoji="0" lang="en-US" altLang="ko-KR" sz="1600" b="1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56" name="TextBox 55"/>
          <p:cNvSpPr txBox="1"/>
          <p:nvPr/>
        </p:nvSpPr>
        <p:spPr bwMode="auto">
          <a:xfrm>
            <a:off x="10474888" y="1526354"/>
            <a:ext cx="1071127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200" b="1" dirty="0">
                <a:latin typeface="나눔스퀘어OTF ExtraBold" pitchFamily="34" charset="-127"/>
                <a:ea typeface="나눔스퀘어OTF ExtraBold" pitchFamily="34" charset="-127"/>
                <a:cs typeface="Arial" pitchFamily="34" charset="0"/>
              </a:rPr>
              <a:t>[ unit : </a:t>
            </a:r>
            <a:r>
              <a:rPr lang="ko-KR" altLang="en-US" sz="1200" b="1" dirty="0" err="1">
                <a:latin typeface="나눔스퀘어OTF ExtraBold" pitchFamily="34" charset="-127"/>
                <a:ea typeface="나눔스퀘어OTF ExtraBold" pitchFamily="34" charset="-127"/>
                <a:cs typeface="Arial" pitchFamily="34" charset="0"/>
              </a:rPr>
              <a:t>억원</a:t>
            </a:r>
            <a:r>
              <a:rPr lang="en-US" altLang="ko-KR" sz="1200" b="1" dirty="0">
                <a:latin typeface="나눔스퀘어OTF ExtraBold" pitchFamily="34" charset="-127"/>
                <a:ea typeface="나눔스퀘어OTF ExtraBold" pitchFamily="34" charset="-127"/>
                <a:cs typeface="Arial" pitchFamily="34" charset="0"/>
              </a:rPr>
              <a:t>]</a:t>
            </a:r>
            <a:endParaRPr lang="ko-KR" altLang="en-US" sz="1200" b="1" dirty="0">
              <a:latin typeface="나눔스퀘어OTF ExtraBold" pitchFamily="34" charset="-127"/>
              <a:ea typeface="나눔스퀘어OTF ExtraBold" pitchFamily="34" charset="-127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 bwMode="auto">
          <a:xfrm>
            <a:off x="8315787" y="4152414"/>
            <a:ext cx="813043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200" b="1" dirty="0">
                <a:latin typeface="나눔스퀘어OTF ExtraBold" pitchFamily="34" charset="-127"/>
                <a:ea typeface="나눔스퀘어OTF ExtraBold" pitchFamily="34" charset="-127"/>
              </a:rPr>
              <a:t>[ YEAR ]</a:t>
            </a:r>
            <a:endParaRPr lang="ko-KR" altLang="en-US" sz="1200" b="1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59" name="AutoShape 68"/>
          <p:cNvSpPr>
            <a:spLocks noChangeArrowheads="1"/>
          </p:cNvSpPr>
          <p:nvPr/>
        </p:nvSpPr>
        <p:spPr bwMode="auto">
          <a:xfrm>
            <a:off x="6055775" y="1253005"/>
            <a:ext cx="3110311" cy="374400"/>
          </a:xfrm>
          <a:prstGeom prst="roundRect">
            <a:avLst>
              <a:gd name="adj" fmla="val 13320"/>
            </a:avLst>
          </a:prstGeom>
          <a:solidFill>
            <a:srgbClr val="0000FF"/>
          </a:solidFill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endParaRPr lang="ko-KR" altLang="en-US" sz="2000" b="1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60" name="Text Box 4"/>
          <p:cNvSpPr txBox="1">
            <a:spLocks noChangeArrowheads="1"/>
          </p:cNvSpPr>
          <p:nvPr/>
        </p:nvSpPr>
        <p:spPr bwMode="auto">
          <a:xfrm>
            <a:off x="6438912" y="1320132"/>
            <a:ext cx="2321095" cy="24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1600" b="1" dirty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Sales  Revenue</a:t>
            </a:r>
          </a:p>
        </p:txBody>
      </p:sp>
      <p:sp>
        <p:nvSpPr>
          <p:cNvPr id="38" name="사각형: 둥근 모서리 8">
            <a:extLst>
              <a:ext uri="{FF2B5EF4-FFF2-40B4-BE49-F238E27FC236}">
                <a16:creationId xmlns:a16="http://schemas.microsoft.com/office/drawing/2014/main" xmlns="" id="{652CDA6A-0CAD-07E3-825C-934589C1F90C}"/>
              </a:ext>
            </a:extLst>
          </p:cNvPr>
          <p:cNvSpPr/>
          <p:nvPr/>
        </p:nvSpPr>
        <p:spPr>
          <a:xfrm>
            <a:off x="697566" y="73479"/>
            <a:ext cx="6226302" cy="449580"/>
          </a:xfrm>
          <a:prstGeom prst="roundRect">
            <a:avLst>
              <a:gd name="adj" fmla="val 50000"/>
            </a:avLst>
          </a:prstGeom>
          <a:solidFill>
            <a:srgbClr val="39527B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tabLst>
                <a:tab pos="1524000" algn="l"/>
                <a:tab pos="2419350" algn="l"/>
              </a:tabLst>
              <a:defRPr/>
            </a:pP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회사현황</a:t>
            </a:r>
            <a:endParaRPr lang="ko-KR" altLang="en-US" sz="2000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39" name="자유형: 도형 15">
            <a:extLst>
              <a:ext uri="{FF2B5EF4-FFF2-40B4-BE49-F238E27FC236}">
                <a16:creationId xmlns="" xmlns:a16="http://schemas.microsoft.com/office/drawing/2014/main" id="{1CCB7365-DFFF-F0B3-DCD7-0AA31A7DE673}"/>
              </a:ext>
            </a:extLst>
          </p:cNvPr>
          <p:cNvSpPr/>
          <p:nvPr/>
        </p:nvSpPr>
        <p:spPr>
          <a:xfrm>
            <a:off x="28575" y="73479"/>
            <a:ext cx="463413" cy="463413"/>
          </a:xfrm>
          <a:custGeom>
            <a:avLst/>
            <a:gdLst>
              <a:gd name="connsiteX0" fmla="*/ 327212 w 654424"/>
              <a:gd name="connsiteY0" fmla="*/ 0 h 654424"/>
              <a:gd name="connsiteX1" fmla="*/ 558586 w 654424"/>
              <a:gd name="connsiteY1" fmla="*/ 95838 h 654424"/>
              <a:gd name="connsiteX2" fmla="*/ 581268 w 654424"/>
              <a:gd name="connsiteY2" fmla="*/ 123330 h 654424"/>
              <a:gd name="connsiteX3" fmla="*/ 324353 w 654424"/>
              <a:gd name="connsiteY3" fmla="*/ 380245 h 654424"/>
              <a:gd name="connsiteX4" fmla="*/ 183712 w 654424"/>
              <a:gd name="connsiteY4" fmla="*/ 239603 h 654424"/>
              <a:gd name="connsiteX5" fmla="*/ 131235 w 654424"/>
              <a:gd name="connsiteY5" fmla="*/ 292080 h 654424"/>
              <a:gd name="connsiteX6" fmla="*/ 322556 w 654424"/>
              <a:gd name="connsiteY6" fmla="*/ 483401 h 654424"/>
              <a:gd name="connsiteX7" fmla="*/ 324791 w 654424"/>
              <a:gd name="connsiteY7" fmla="*/ 481167 h 654424"/>
              <a:gd name="connsiteX8" fmla="*/ 326588 w 654424"/>
              <a:gd name="connsiteY8" fmla="*/ 482963 h 654424"/>
              <a:gd name="connsiteX9" fmla="*/ 622024 w 654424"/>
              <a:gd name="connsiteY9" fmla="*/ 187528 h 654424"/>
              <a:gd name="connsiteX10" fmla="*/ 628710 w 654424"/>
              <a:gd name="connsiteY10" fmla="*/ 199846 h 654424"/>
              <a:gd name="connsiteX11" fmla="*/ 654424 w 654424"/>
              <a:gd name="connsiteY11" fmla="*/ 327212 h 654424"/>
              <a:gd name="connsiteX12" fmla="*/ 327212 w 654424"/>
              <a:gd name="connsiteY12" fmla="*/ 654424 h 654424"/>
              <a:gd name="connsiteX13" fmla="*/ 0 w 654424"/>
              <a:gd name="connsiteY13" fmla="*/ 327212 h 654424"/>
              <a:gd name="connsiteX14" fmla="*/ 327212 w 654424"/>
              <a:gd name="connsiteY14" fmla="*/ 0 h 65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4424" h="654424">
                <a:moveTo>
                  <a:pt x="327212" y="0"/>
                </a:moveTo>
                <a:cubicBezTo>
                  <a:pt x="417569" y="0"/>
                  <a:pt x="499372" y="36625"/>
                  <a:pt x="558586" y="95838"/>
                </a:cubicBezTo>
                <a:lnTo>
                  <a:pt x="581268" y="123330"/>
                </a:lnTo>
                <a:lnTo>
                  <a:pt x="324353" y="380245"/>
                </a:lnTo>
                <a:lnTo>
                  <a:pt x="183712" y="239603"/>
                </a:lnTo>
                <a:lnTo>
                  <a:pt x="131235" y="292080"/>
                </a:lnTo>
                <a:lnTo>
                  <a:pt x="322556" y="483401"/>
                </a:lnTo>
                <a:lnTo>
                  <a:pt x="324791" y="481167"/>
                </a:lnTo>
                <a:lnTo>
                  <a:pt x="326588" y="482963"/>
                </a:lnTo>
                <a:lnTo>
                  <a:pt x="622024" y="187528"/>
                </a:lnTo>
                <a:lnTo>
                  <a:pt x="628710" y="199846"/>
                </a:lnTo>
                <a:cubicBezTo>
                  <a:pt x="645268" y="238994"/>
                  <a:pt x="654424" y="282034"/>
                  <a:pt x="654424" y="327212"/>
                </a:cubicBezTo>
                <a:cubicBezTo>
                  <a:pt x="654424" y="507926"/>
                  <a:pt x="507926" y="654424"/>
                  <a:pt x="327212" y="654424"/>
                </a:cubicBezTo>
                <a:cubicBezTo>
                  <a:pt x="146498" y="654424"/>
                  <a:pt x="0" y="507926"/>
                  <a:pt x="0" y="327212"/>
                </a:cubicBezTo>
                <a:cubicBezTo>
                  <a:pt x="0" y="146498"/>
                  <a:pt x="146498" y="0"/>
                  <a:pt x="3272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1" name="자유형: 도형 14">
            <a:extLst>
              <a:ext uri="{FF2B5EF4-FFF2-40B4-BE49-F238E27FC236}">
                <a16:creationId xmlns="" xmlns:a16="http://schemas.microsoft.com/office/drawing/2014/main" id="{A284680E-B27A-DD3B-C483-D804F2959BC9}"/>
              </a:ext>
            </a:extLst>
          </p:cNvPr>
          <p:cNvSpPr/>
          <p:nvPr/>
        </p:nvSpPr>
        <p:spPr>
          <a:xfrm>
            <a:off x="440186" y="86343"/>
            <a:ext cx="111629" cy="119930"/>
          </a:xfrm>
          <a:custGeom>
            <a:avLst/>
            <a:gdLst>
              <a:gd name="connsiteX0" fmla="*/ 105165 w 157641"/>
              <a:gd name="connsiteY0" fmla="*/ 0 h 169363"/>
              <a:gd name="connsiteX1" fmla="*/ 157641 w 157641"/>
              <a:gd name="connsiteY1" fmla="*/ 52477 h 169363"/>
              <a:gd name="connsiteX2" fmla="*/ 40756 w 157641"/>
              <a:gd name="connsiteY2" fmla="*/ 169363 h 169363"/>
              <a:gd name="connsiteX3" fmla="*/ 17273 w 157641"/>
              <a:gd name="connsiteY3" fmla="*/ 126100 h 169363"/>
              <a:gd name="connsiteX4" fmla="*/ 0 w 157641"/>
              <a:gd name="connsiteY4" fmla="*/ 105165 h 169363"/>
              <a:gd name="connsiteX5" fmla="*/ 105165 w 157641"/>
              <a:gd name="connsiteY5" fmla="*/ 0 h 16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41" h="169363">
                <a:moveTo>
                  <a:pt x="105165" y="0"/>
                </a:moveTo>
                <a:lnTo>
                  <a:pt x="157641" y="52477"/>
                </a:lnTo>
                <a:lnTo>
                  <a:pt x="40756" y="169363"/>
                </a:lnTo>
                <a:lnTo>
                  <a:pt x="17273" y="126100"/>
                </a:lnTo>
                <a:lnTo>
                  <a:pt x="0" y="105165"/>
                </a:lnTo>
                <a:lnTo>
                  <a:pt x="10516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object 25"/>
          <p:cNvSpPr/>
          <p:nvPr/>
        </p:nvSpPr>
        <p:spPr>
          <a:xfrm rot="16200000">
            <a:off x="10119086" y="-1444064"/>
            <a:ext cx="46607" cy="3168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22225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"/>
          <p:cNvSpPr txBox="1"/>
          <p:nvPr/>
        </p:nvSpPr>
        <p:spPr>
          <a:xfrm>
            <a:off x="8686700" y="260648"/>
            <a:ext cx="8640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㈜</a:t>
            </a:r>
            <a:r>
              <a:rPr lang="en-US" altLang="ko-KR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KB</a:t>
            </a:r>
            <a:r>
              <a:rPr lang="ko-KR" altLang="en-US" sz="1100" b="1" spc="-20" dirty="0" err="1" smtClean="0">
                <a:solidFill>
                  <a:srgbClr val="39527B"/>
                </a:solidFill>
                <a:latin typeface="+mn-ea"/>
                <a:cs typeface="나눔스퀘어OTF ExtraBold"/>
              </a:rPr>
              <a:t>텍</a:t>
            </a: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 소개</a:t>
            </a:r>
            <a:endParaRPr sz="1100" b="1" dirty="0">
              <a:solidFill>
                <a:srgbClr val="39527B"/>
              </a:solidFill>
              <a:latin typeface="+mn-ea"/>
              <a:cs typeface="나눔스퀘어OTF ExtraBold"/>
            </a:endParaRPr>
          </a:p>
        </p:txBody>
      </p:sp>
      <p:sp>
        <p:nvSpPr>
          <p:cNvPr id="44" name="AutoShape 66"/>
          <p:cNvSpPr>
            <a:spLocks noChangeArrowheads="1"/>
          </p:cNvSpPr>
          <p:nvPr/>
        </p:nvSpPr>
        <p:spPr bwMode="auto">
          <a:xfrm>
            <a:off x="6094412" y="4581128"/>
            <a:ext cx="3037882" cy="169495"/>
          </a:xfrm>
          <a:prstGeom prst="roundRect">
            <a:avLst>
              <a:gd name="adj" fmla="val 9458"/>
            </a:avLst>
          </a:prstGeom>
          <a:gradFill rotWithShape="1">
            <a:gsLst>
              <a:gs pos="0">
                <a:srgbClr val="FFFFFF">
                  <a:alpha val="60001"/>
                </a:srgbClr>
              </a:gs>
              <a:gs pos="100000">
                <a:srgbClr val="767676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2000" b="1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97035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70"/>
          <p:cNvSpPr>
            <a:spLocks noChangeArrowheads="1"/>
          </p:cNvSpPr>
          <p:nvPr/>
        </p:nvSpPr>
        <p:spPr bwMode="auto">
          <a:xfrm>
            <a:off x="3117419" y="836255"/>
            <a:ext cx="8830262" cy="145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ko-KR" altLang="en-US" sz="1000" b="1" i="0" u="none" strike="noStrike" kern="1200" dirty="0" smtClean="0">
                <a:solidFill>
                  <a:srgbClr val="7030A0"/>
                </a:solidFill>
                <a:latin typeface="나눔스퀘어OTF ExtraBold" pitchFamily="34" charset="-127"/>
                <a:ea typeface="나눔스퀘어OTF ExtraBold" pitchFamily="34" charset="-127"/>
              </a:rPr>
              <a:t>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2001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04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㈜ </a:t>
            </a:r>
            <a:r>
              <a:rPr lang="en-US" altLang="ko-KR" sz="1000" b="1" i="0" u="none" strike="noStrike" kern="1200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KB</a:t>
            </a:r>
            <a:r>
              <a:rPr lang="ko-KR" altLang="en-US" sz="1000" b="1" i="0" u="none" strike="noStrike" kern="1200" dirty="0" err="1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텍</a:t>
            </a:r>
            <a:r>
              <a:rPr lang="ko-KR" altLang="en-US" sz="1000" b="1" i="0" u="none" strike="noStrike" kern="1200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1000" b="1" i="0" u="none" strike="noStrike" kern="1200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설립</a:t>
            </a:r>
            <a:endParaRPr lang="en-US" altLang="ko-KR" sz="1000" dirty="0">
              <a:solidFill>
                <a:srgbClr val="0000FF"/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2002  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02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품질보증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(Q-MARK)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업체 지정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2003 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09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품질경영체제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(ISO9001)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획득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한국표준협회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2004 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01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연구전담부서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설립인가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한국산업기술진흥협회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    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07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err="1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벤쳐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기업 선정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경기중소기업청장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 latinLnBrk="1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    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07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err="1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우수벤쳐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기업인상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수상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경기중소기업청장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</a:p>
        </p:txBody>
      </p:sp>
      <p:sp>
        <p:nvSpPr>
          <p:cNvPr id="26" name="Rectangle 143"/>
          <p:cNvSpPr>
            <a:spLocks noChangeArrowheads="1"/>
          </p:cNvSpPr>
          <p:nvPr/>
        </p:nvSpPr>
        <p:spPr bwMode="auto">
          <a:xfrm>
            <a:off x="3117419" y="2396961"/>
            <a:ext cx="8830262" cy="886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2005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12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공장이전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[ </a:t>
            </a:r>
            <a:r>
              <a:rPr lang="ko-KR" altLang="en-US" sz="1000" b="1" i="0" u="none" strike="noStrike" kern="1200" dirty="0" err="1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춘의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1000" b="1" i="0" u="none" strike="noStrike" kern="1200" dirty="0" err="1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테크노파크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8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층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]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2006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06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en-US" altLang="ko-KR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INNO-BIZ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선정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[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중소기업청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]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        12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환경경영시스템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인증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(ISO14001)</a:t>
            </a:r>
            <a:r>
              <a:rPr lang="en-US" altLang="ko-KR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2007 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02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환경표시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인증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[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친환경 상품 진흥원장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] </a:t>
            </a:r>
            <a:endParaRPr lang="ko-KR" altLang="en-US" sz="1000" b="1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1" name="Rectangle 170"/>
          <p:cNvSpPr>
            <a:spLocks noChangeArrowheads="1"/>
          </p:cNvSpPr>
          <p:nvPr/>
        </p:nvSpPr>
        <p:spPr bwMode="auto">
          <a:xfrm>
            <a:off x="3117419" y="3402934"/>
            <a:ext cx="8877609" cy="136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2008    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03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한국조명기술연구소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[ KILT ]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회원등록 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2009   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08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한국산업규격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KS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추가인증 획득 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    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02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모범중소기업인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수상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중소기업중앙회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    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05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en-US" altLang="ko-KR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LED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컨버터 한국산업규격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KS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인증 획득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한국표준협회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    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07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en-US" altLang="ko-KR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LED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컨버터 고효율 에너지 기자재 인증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에너지관리공단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ct val="150000"/>
              </a:lnSpc>
            </a:pP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2012      12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모범중소기업인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수상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부천시장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b="1" i="0" u="none" strike="noStrike" kern="12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2" name="Rectangle 143"/>
          <p:cNvSpPr>
            <a:spLocks noChangeArrowheads="1"/>
          </p:cNvSpPr>
          <p:nvPr/>
        </p:nvSpPr>
        <p:spPr bwMode="auto">
          <a:xfrm>
            <a:off x="3117419" y="4971246"/>
            <a:ext cx="8830262" cy="1443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ts val="15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2014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07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기업부설 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연구소 설립 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한국산업기술진흥협회</a:t>
            </a:r>
            <a:r>
              <a:rPr lang="en-US" altLang="ko-KR" sz="1000" b="1" i="0" u="none" strike="noStrike" kern="12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1000" dirty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ts val="15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2015    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03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공장자동화 </a:t>
            </a:r>
            <a:r>
              <a:rPr lang="en-US" altLang="ko-KR" sz="1000" b="1" i="0" u="none" strike="noStrike" kern="1200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[ </a:t>
            </a:r>
            <a:r>
              <a:rPr lang="ko-KR" altLang="en-US" sz="1000" b="1" i="0" u="none" strike="noStrike" kern="1200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자동 검사 </a:t>
            </a:r>
            <a:r>
              <a:rPr lang="en-US" altLang="ko-KR" sz="1000" b="1" i="0" u="none" strike="noStrike" kern="1200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System ]</a:t>
            </a:r>
            <a:r>
              <a:rPr lang="en-US" altLang="ko-KR" sz="1000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</a:p>
          <a:p>
            <a:pPr lvl="1">
              <a:lnSpc>
                <a:spcPts val="15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2017    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10</a:t>
            </a:r>
            <a:r>
              <a:rPr lang="ko-KR" altLang="en-US" sz="1000" b="1" i="0" u="none" strike="noStrike" kern="1200" dirty="0" smtClean="0">
                <a:solidFill>
                  <a:srgbClr val="7030A0"/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자동화 </a:t>
            </a:r>
            <a:r>
              <a:rPr lang="en-US" altLang="ko-KR" sz="1000" b="1" i="0" u="none" strike="noStrike" kern="1200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LINE </a:t>
            </a:r>
            <a:r>
              <a:rPr lang="ko-KR" altLang="en-US" sz="1000" b="1" i="0" u="none" strike="noStrike" kern="1200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증설 </a:t>
            </a:r>
            <a:r>
              <a:rPr lang="ko-KR" altLang="en-US" sz="1000" b="1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b="1" dirty="0">
              <a:solidFill>
                <a:schemeClr val="accent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ts val="15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2018    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02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모범중소기업인 </a:t>
            </a:r>
            <a:r>
              <a:rPr lang="ko-KR" altLang="en-US" sz="1000" b="1" i="0" u="none" strike="noStrike" kern="1200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수상 </a:t>
            </a:r>
            <a:r>
              <a:rPr lang="en-US" altLang="ko-KR" sz="1000" b="1" i="0" u="none" strike="noStrike" kern="1200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000" b="1" i="0" u="none" strike="noStrike" kern="1200" dirty="0" err="1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중소벤쳐기업부장관</a:t>
            </a:r>
            <a:r>
              <a:rPr lang="en-US" altLang="ko-KR" sz="1000" b="1" i="0" u="none" strike="noStrike" kern="1200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1000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dirty="0">
              <a:solidFill>
                <a:srgbClr val="0000FF"/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ts val="15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</a:t>
            </a:r>
            <a:r>
              <a:rPr lang="en-US" altLang="ko-KR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07</a:t>
            </a:r>
            <a:r>
              <a:rPr lang="ko-KR" altLang="en-US" sz="1000" b="1" i="0" u="none" strike="noStrike" kern="1200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i="0" u="none" strike="noStrike" kern="1200" dirty="0" smtClean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부천시 </a:t>
            </a:r>
            <a:r>
              <a:rPr lang="ko-KR" altLang="en-US" sz="1000" b="1" i="0" u="none" strike="noStrike" kern="1200" dirty="0" err="1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강소기업</a:t>
            </a:r>
            <a:r>
              <a:rPr lang="ko-KR" altLang="en-US" sz="1000" b="1" i="0" u="none" strike="noStrike" kern="1200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선정</a:t>
            </a:r>
            <a:r>
              <a:rPr lang="ko-KR" altLang="en-US" sz="1000" b="1" dirty="0">
                <a:solidFill>
                  <a:schemeClr val="accent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endParaRPr lang="en-US" altLang="ko-KR" sz="1000" b="1" dirty="0" smtClean="0">
              <a:solidFill>
                <a:schemeClr val="accent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ts val="15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2021      12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마곡 </a:t>
            </a:r>
            <a:r>
              <a:rPr lang="ko-KR" altLang="en-US" sz="1000" b="1" dirty="0" err="1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신사옥</a:t>
            </a:r>
            <a:r>
              <a:rPr lang="ko-KR" altLang="en-US" sz="1000" b="1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kumimoji="0" lang="en-US" altLang="ko-KR" sz="1000" b="1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R&amp;D</a:t>
            </a:r>
            <a:r>
              <a:rPr kumimoji="0" lang="ko-KR" altLang="en-US" sz="1000" b="1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센터</a:t>
            </a:r>
            <a:r>
              <a:rPr lang="ko-KR" altLang="en-US" sz="1000" b="1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 이전</a:t>
            </a:r>
            <a:endParaRPr lang="en-US" altLang="ko-KR" sz="1000" b="1" dirty="0" smtClean="0">
              <a:solidFill>
                <a:srgbClr val="0000FF"/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ts val="15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2022      04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마곡 </a:t>
            </a:r>
            <a:r>
              <a:rPr lang="ko-KR" altLang="en-US" sz="1000" b="1" dirty="0" err="1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신사옥</a:t>
            </a:r>
            <a:r>
              <a:rPr lang="ko-KR" altLang="en-US" sz="1000" b="1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공장등록</a:t>
            </a:r>
            <a:endParaRPr lang="en-US" altLang="ko-KR" sz="1000" b="1" dirty="0" smtClean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  <a:p>
            <a:pPr lvl="1">
              <a:lnSpc>
                <a:spcPts val="1500"/>
              </a:lnSpc>
            </a:pP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2026    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</a:t>
            </a:r>
            <a:r>
              <a:rPr lang="en-US" altLang="ko-KR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03</a:t>
            </a:r>
            <a:r>
              <a:rPr lang="ko-KR" altLang="en-US" sz="1000" b="1" dirty="0" smtClean="0">
                <a:solidFill>
                  <a:schemeClr val="bg2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     </a:t>
            </a:r>
            <a:r>
              <a:rPr lang="ko-KR" altLang="en-US" sz="1000" b="1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스마트공장 구축 완료</a:t>
            </a:r>
            <a:endParaRPr lang="en-US" altLang="ko-KR" sz="1000" b="1" dirty="0" smtClean="0">
              <a:solidFill>
                <a:srgbClr val="0000FF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6176" name="Rectangle 3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6201" name="Rectangle 57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2" name="사각형: 둥근 모서리 8">
            <a:extLst>
              <a:ext uri="{FF2B5EF4-FFF2-40B4-BE49-F238E27FC236}">
                <a16:creationId xmlns:a16="http://schemas.microsoft.com/office/drawing/2014/main" xmlns="" id="{652CDA6A-0CAD-07E3-825C-934589C1F90C}"/>
              </a:ext>
            </a:extLst>
          </p:cNvPr>
          <p:cNvSpPr/>
          <p:nvPr/>
        </p:nvSpPr>
        <p:spPr>
          <a:xfrm>
            <a:off x="707629" y="75067"/>
            <a:ext cx="6226302" cy="4495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tabLst>
                <a:tab pos="1524000" algn="l"/>
                <a:tab pos="2419350" algn="l"/>
              </a:tabLst>
              <a:defRPr/>
            </a:pP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회사현황</a:t>
            </a:r>
            <a:r>
              <a:rPr lang="en-US" altLang="ko-KR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-</a:t>
            </a: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주요연혁</a:t>
            </a:r>
            <a:endParaRPr lang="ko-KR" altLang="en-US" sz="2000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33" name="자유형: 도형 15">
            <a:extLst>
              <a:ext uri="{FF2B5EF4-FFF2-40B4-BE49-F238E27FC236}">
                <a16:creationId xmlns="" xmlns:a16="http://schemas.microsoft.com/office/drawing/2014/main" id="{1CCB7365-DFFF-F0B3-DCD7-0AA31A7DE673}"/>
              </a:ext>
            </a:extLst>
          </p:cNvPr>
          <p:cNvSpPr/>
          <p:nvPr/>
        </p:nvSpPr>
        <p:spPr>
          <a:xfrm>
            <a:off x="38638" y="75067"/>
            <a:ext cx="463413" cy="463413"/>
          </a:xfrm>
          <a:custGeom>
            <a:avLst/>
            <a:gdLst>
              <a:gd name="connsiteX0" fmla="*/ 327212 w 654424"/>
              <a:gd name="connsiteY0" fmla="*/ 0 h 654424"/>
              <a:gd name="connsiteX1" fmla="*/ 558586 w 654424"/>
              <a:gd name="connsiteY1" fmla="*/ 95838 h 654424"/>
              <a:gd name="connsiteX2" fmla="*/ 581268 w 654424"/>
              <a:gd name="connsiteY2" fmla="*/ 123330 h 654424"/>
              <a:gd name="connsiteX3" fmla="*/ 324353 w 654424"/>
              <a:gd name="connsiteY3" fmla="*/ 380245 h 654424"/>
              <a:gd name="connsiteX4" fmla="*/ 183712 w 654424"/>
              <a:gd name="connsiteY4" fmla="*/ 239603 h 654424"/>
              <a:gd name="connsiteX5" fmla="*/ 131235 w 654424"/>
              <a:gd name="connsiteY5" fmla="*/ 292080 h 654424"/>
              <a:gd name="connsiteX6" fmla="*/ 322556 w 654424"/>
              <a:gd name="connsiteY6" fmla="*/ 483401 h 654424"/>
              <a:gd name="connsiteX7" fmla="*/ 324791 w 654424"/>
              <a:gd name="connsiteY7" fmla="*/ 481167 h 654424"/>
              <a:gd name="connsiteX8" fmla="*/ 326588 w 654424"/>
              <a:gd name="connsiteY8" fmla="*/ 482963 h 654424"/>
              <a:gd name="connsiteX9" fmla="*/ 622024 w 654424"/>
              <a:gd name="connsiteY9" fmla="*/ 187528 h 654424"/>
              <a:gd name="connsiteX10" fmla="*/ 628710 w 654424"/>
              <a:gd name="connsiteY10" fmla="*/ 199846 h 654424"/>
              <a:gd name="connsiteX11" fmla="*/ 654424 w 654424"/>
              <a:gd name="connsiteY11" fmla="*/ 327212 h 654424"/>
              <a:gd name="connsiteX12" fmla="*/ 327212 w 654424"/>
              <a:gd name="connsiteY12" fmla="*/ 654424 h 654424"/>
              <a:gd name="connsiteX13" fmla="*/ 0 w 654424"/>
              <a:gd name="connsiteY13" fmla="*/ 327212 h 654424"/>
              <a:gd name="connsiteX14" fmla="*/ 327212 w 654424"/>
              <a:gd name="connsiteY14" fmla="*/ 0 h 65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4424" h="654424">
                <a:moveTo>
                  <a:pt x="327212" y="0"/>
                </a:moveTo>
                <a:cubicBezTo>
                  <a:pt x="417569" y="0"/>
                  <a:pt x="499372" y="36625"/>
                  <a:pt x="558586" y="95838"/>
                </a:cubicBezTo>
                <a:lnTo>
                  <a:pt x="581268" y="123330"/>
                </a:lnTo>
                <a:lnTo>
                  <a:pt x="324353" y="380245"/>
                </a:lnTo>
                <a:lnTo>
                  <a:pt x="183712" y="239603"/>
                </a:lnTo>
                <a:lnTo>
                  <a:pt x="131235" y="292080"/>
                </a:lnTo>
                <a:lnTo>
                  <a:pt x="322556" y="483401"/>
                </a:lnTo>
                <a:lnTo>
                  <a:pt x="324791" y="481167"/>
                </a:lnTo>
                <a:lnTo>
                  <a:pt x="326588" y="482963"/>
                </a:lnTo>
                <a:lnTo>
                  <a:pt x="622024" y="187528"/>
                </a:lnTo>
                <a:lnTo>
                  <a:pt x="628710" y="199846"/>
                </a:lnTo>
                <a:cubicBezTo>
                  <a:pt x="645268" y="238994"/>
                  <a:pt x="654424" y="282034"/>
                  <a:pt x="654424" y="327212"/>
                </a:cubicBezTo>
                <a:cubicBezTo>
                  <a:pt x="654424" y="507926"/>
                  <a:pt x="507926" y="654424"/>
                  <a:pt x="327212" y="654424"/>
                </a:cubicBezTo>
                <a:cubicBezTo>
                  <a:pt x="146498" y="654424"/>
                  <a:pt x="0" y="507926"/>
                  <a:pt x="0" y="327212"/>
                </a:cubicBezTo>
                <a:cubicBezTo>
                  <a:pt x="0" y="146498"/>
                  <a:pt x="146498" y="0"/>
                  <a:pt x="3272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4" name="자유형: 도형 14">
            <a:extLst>
              <a:ext uri="{FF2B5EF4-FFF2-40B4-BE49-F238E27FC236}">
                <a16:creationId xmlns="" xmlns:a16="http://schemas.microsoft.com/office/drawing/2014/main" id="{A284680E-B27A-DD3B-C483-D804F2959BC9}"/>
              </a:ext>
            </a:extLst>
          </p:cNvPr>
          <p:cNvSpPr/>
          <p:nvPr/>
        </p:nvSpPr>
        <p:spPr>
          <a:xfrm>
            <a:off x="450249" y="87931"/>
            <a:ext cx="111629" cy="119930"/>
          </a:xfrm>
          <a:custGeom>
            <a:avLst/>
            <a:gdLst>
              <a:gd name="connsiteX0" fmla="*/ 105165 w 157641"/>
              <a:gd name="connsiteY0" fmla="*/ 0 h 169363"/>
              <a:gd name="connsiteX1" fmla="*/ 157641 w 157641"/>
              <a:gd name="connsiteY1" fmla="*/ 52477 h 169363"/>
              <a:gd name="connsiteX2" fmla="*/ 40756 w 157641"/>
              <a:gd name="connsiteY2" fmla="*/ 169363 h 169363"/>
              <a:gd name="connsiteX3" fmla="*/ 17273 w 157641"/>
              <a:gd name="connsiteY3" fmla="*/ 126100 h 169363"/>
              <a:gd name="connsiteX4" fmla="*/ 0 w 157641"/>
              <a:gd name="connsiteY4" fmla="*/ 105165 h 169363"/>
              <a:gd name="connsiteX5" fmla="*/ 105165 w 157641"/>
              <a:gd name="connsiteY5" fmla="*/ 0 h 16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41" h="169363">
                <a:moveTo>
                  <a:pt x="105165" y="0"/>
                </a:moveTo>
                <a:lnTo>
                  <a:pt x="157641" y="52477"/>
                </a:lnTo>
                <a:lnTo>
                  <a:pt x="40756" y="169363"/>
                </a:lnTo>
                <a:lnTo>
                  <a:pt x="17273" y="126100"/>
                </a:lnTo>
                <a:lnTo>
                  <a:pt x="0" y="105165"/>
                </a:lnTo>
                <a:lnTo>
                  <a:pt x="10516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grpSp>
        <p:nvGrpSpPr>
          <p:cNvPr id="59" name="object 41"/>
          <p:cNvGrpSpPr/>
          <p:nvPr/>
        </p:nvGrpSpPr>
        <p:grpSpPr>
          <a:xfrm>
            <a:off x="3390875" y="836712"/>
            <a:ext cx="82803" cy="5652000"/>
            <a:chOff x="728997" y="990000"/>
            <a:chExt cx="82803" cy="6144260"/>
          </a:xfrm>
        </p:grpSpPr>
        <p:sp>
          <p:nvSpPr>
            <p:cNvPr id="60" name="object 42"/>
            <p:cNvSpPr/>
            <p:nvPr/>
          </p:nvSpPr>
          <p:spPr>
            <a:xfrm>
              <a:off x="770399" y="990000"/>
              <a:ext cx="0" cy="6144260"/>
            </a:xfrm>
            <a:custGeom>
              <a:avLst/>
              <a:gdLst/>
              <a:ahLst/>
              <a:cxnLst/>
              <a:rect l="l" t="t" r="r" b="b"/>
              <a:pathLst>
                <a:path h="6144259">
                  <a:moveTo>
                    <a:pt x="0" y="0"/>
                  </a:moveTo>
                  <a:lnTo>
                    <a:pt x="0" y="6143993"/>
                  </a:lnTo>
                </a:path>
              </a:pathLst>
            </a:custGeom>
            <a:ln w="3594">
              <a:solidFill>
                <a:srgbClr val="85B3A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1139878"/>
              <a:ext cx="82803" cy="82804"/>
            </a:xfrm>
            <a:prstGeom prst="rect">
              <a:avLst/>
            </a:prstGeom>
          </p:spPr>
        </p:pic>
        <p:pic>
          <p:nvPicPr>
            <p:cNvPr id="63" name="object 4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2741870"/>
              <a:ext cx="82803" cy="82804"/>
            </a:xfrm>
            <a:prstGeom prst="rect">
              <a:avLst/>
            </a:prstGeom>
          </p:spPr>
        </p:pic>
        <p:pic>
          <p:nvPicPr>
            <p:cNvPr id="64" name="object 4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3517687"/>
              <a:ext cx="82803" cy="82804"/>
            </a:xfrm>
            <a:prstGeom prst="rect">
              <a:avLst/>
            </a:prstGeom>
          </p:spPr>
        </p:pic>
        <p:pic>
          <p:nvPicPr>
            <p:cNvPr id="65" name="object 4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3884615"/>
              <a:ext cx="82803" cy="82804"/>
            </a:xfrm>
            <a:prstGeom prst="rect">
              <a:avLst/>
            </a:prstGeom>
          </p:spPr>
        </p:pic>
        <p:pic>
          <p:nvPicPr>
            <p:cNvPr id="66" name="object 4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8997" y="5117712"/>
              <a:ext cx="82803" cy="82804"/>
            </a:xfrm>
            <a:prstGeom prst="rect">
              <a:avLst/>
            </a:prstGeom>
          </p:spPr>
        </p:pic>
        <p:pic>
          <p:nvPicPr>
            <p:cNvPr id="67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8997" y="5507211"/>
              <a:ext cx="82803" cy="82804"/>
            </a:xfrm>
            <a:prstGeom prst="rect">
              <a:avLst/>
            </a:prstGeom>
          </p:spPr>
        </p:pic>
        <p:pic>
          <p:nvPicPr>
            <p:cNvPr id="68" name="object 5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6155599"/>
              <a:ext cx="82803" cy="82804"/>
            </a:xfrm>
            <a:prstGeom prst="rect">
              <a:avLst/>
            </a:prstGeom>
          </p:spPr>
        </p:pic>
        <p:pic>
          <p:nvPicPr>
            <p:cNvPr id="69" name="object 5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5953087"/>
              <a:ext cx="82803" cy="82804"/>
            </a:xfrm>
            <a:prstGeom prst="rect">
              <a:avLst/>
            </a:prstGeom>
          </p:spPr>
        </p:pic>
        <p:pic>
          <p:nvPicPr>
            <p:cNvPr id="70" name="object 5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5726657"/>
              <a:ext cx="82803" cy="82804"/>
            </a:xfrm>
            <a:prstGeom prst="rect">
              <a:avLst/>
            </a:prstGeom>
          </p:spPr>
        </p:pic>
        <p:pic>
          <p:nvPicPr>
            <p:cNvPr id="71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6548842"/>
              <a:ext cx="82803" cy="82804"/>
            </a:xfrm>
            <a:prstGeom prst="rect">
              <a:avLst/>
            </a:prstGeom>
          </p:spPr>
        </p:pic>
        <p:pic>
          <p:nvPicPr>
            <p:cNvPr id="72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1374059"/>
              <a:ext cx="82803" cy="82804"/>
            </a:xfrm>
            <a:prstGeom prst="rect">
              <a:avLst/>
            </a:prstGeom>
          </p:spPr>
        </p:pic>
        <p:pic>
          <p:nvPicPr>
            <p:cNvPr id="73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1604494"/>
              <a:ext cx="82803" cy="82804"/>
            </a:xfrm>
            <a:prstGeom prst="rect">
              <a:avLst/>
            </a:prstGeom>
          </p:spPr>
        </p:pic>
        <p:pic>
          <p:nvPicPr>
            <p:cNvPr id="74" name="object 4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1862024"/>
              <a:ext cx="82803" cy="82804"/>
            </a:xfrm>
            <a:prstGeom prst="rect">
              <a:avLst/>
            </a:prstGeom>
          </p:spPr>
        </p:pic>
        <p:pic>
          <p:nvPicPr>
            <p:cNvPr id="76" name="object 4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2987106"/>
              <a:ext cx="82803" cy="82804"/>
            </a:xfrm>
            <a:prstGeom prst="rect">
              <a:avLst/>
            </a:prstGeom>
          </p:spPr>
        </p:pic>
        <p:pic>
          <p:nvPicPr>
            <p:cNvPr id="94" name="object 4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4133675"/>
              <a:ext cx="82803" cy="82804"/>
            </a:xfrm>
            <a:prstGeom prst="rect">
              <a:avLst/>
            </a:prstGeom>
          </p:spPr>
        </p:pic>
        <p:pic>
          <p:nvPicPr>
            <p:cNvPr id="95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6729815"/>
              <a:ext cx="82803" cy="82804"/>
            </a:xfrm>
            <a:prstGeom prst="rect">
              <a:avLst/>
            </a:prstGeom>
          </p:spPr>
        </p:pic>
        <p:pic>
          <p:nvPicPr>
            <p:cNvPr id="96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8997" y="6950283"/>
              <a:ext cx="82803" cy="82804"/>
            </a:xfrm>
            <a:prstGeom prst="rect">
              <a:avLst/>
            </a:prstGeom>
          </p:spPr>
        </p:pic>
      </p:grpSp>
      <p:pic>
        <p:nvPicPr>
          <p:cNvPr id="102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5" name="그룹 104"/>
          <p:cNvGrpSpPr/>
          <p:nvPr/>
        </p:nvGrpSpPr>
        <p:grpSpPr>
          <a:xfrm>
            <a:off x="1150799" y="1268760"/>
            <a:ext cx="1782034" cy="576064"/>
            <a:chOff x="1269876" y="1268760"/>
            <a:chExt cx="1494002" cy="432003"/>
          </a:xfrm>
        </p:grpSpPr>
        <p:pic>
          <p:nvPicPr>
            <p:cNvPr id="103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9876" y="1268760"/>
              <a:ext cx="1494002" cy="432003"/>
            </a:xfrm>
            <a:prstGeom prst="rect">
              <a:avLst/>
            </a:prstGeom>
          </p:spPr>
        </p:pic>
        <p:sp>
          <p:nvSpPr>
            <p:cNvPr id="104" name="object 9"/>
            <p:cNvSpPr txBox="1"/>
            <p:nvPr/>
          </p:nvSpPr>
          <p:spPr>
            <a:xfrm>
              <a:off x="1536230" y="1364062"/>
              <a:ext cx="1049655" cy="2173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US"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2001</a:t>
              </a:r>
              <a:r>
                <a:rPr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~200</a:t>
              </a:r>
              <a:r>
                <a:rPr lang="en-US"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4</a:t>
              </a:r>
              <a:endParaRPr dirty="0">
                <a:latin typeface="나눔스퀘어 네오 OTF ExtraBold"/>
                <a:cs typeface="나눔스퀘어 네오 OTF ExtraBold"/>
              </a:endParaRPr>
            </a:p>
          </p:txBody>
        </p:sp>
      </p:grpSp>
      <p:grpSp>
        <p:nvGrpSpPr>
          <p:cNvPr id="106" name="그룹 105"/>
          <p:cNvGrpSpPr/>
          <p:nvPr/>
        </p:nvGrpSpPr>
        <p:grpSpPr>
          <a:xfrm>
            <a:off x="1150799" y="5255060"/>
            <a:ext cx="1782034" cy="576064"/>
            <a:chOff x="1269876" y="1268760"/>
            <a:chExt cx="1494002" cy="432003"/>
          </a:xfrm>
        </p:grpSpPr>
        <p:pic>
          <p:nvPicPr>
            <p:cNvPr id="107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9876" y="1268760"/>
              <a:ext cx="1494002" cy="432003"/>
            </a:xfrm>
            <a:prstGeom prst="rect">
              <a:avLst/>
            </a:prstGeom>
          </p:spPr>
        </p:pic>
        <p:sp>
          <p:nvSpPr>
            <p:cNvPr id="108" name="object 9"/>
            <p:cNvSpPr txBox="1"/>
            <p:nvPr/>
          </p:nvSpPr>
          <p:spPr>
            <a:xfrm>
              <a:off x="1536230" y="1364062"/>
              <a:ext cx="1049655" cy="21734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US"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2014</a:t>
              </a:r>
              <a:r>
                <a:rPr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~20</a:t>
              </a:r>
              <a:r>
                <a:rPr lang="en-US"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26</a:t>
              </a:r>
              <a:endParaRPr dirty="0">
                <a:latin typeface="나눔스퀘어 네오 OTF ExtraBold"/>
                <a:cs typeface="나눔스퀘어 네오 OTF ExtraBold"/>
              </a:endParaRP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1150799" y="2473575"/>
            <a:ext cx="1782034" cy="576064"/>
            <a:chOff x="1269876" y="1268760"/>
            <a:chExt cx="1494002" cy="432003"/>
          </a:xfrm>
        </p:grpSpPr>
        <p:pic>
          <p:nvPicPr>
            <p:cNvPr id="110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9876" y="1268760"/>
              <a:ext cx="1494002" cy="432003"/>
            </a:xfrm>
            <a:prstGeom prst="rect">
              <a:avLst/>
            </a:prstGeom>
          </p:spPr>
        </p:pic>
        <p:sp>
          <p:nvSpPr>
            <p:cNvPr id="111" name="object 9"/>
            <p:cNvSpPr txBox="1"/>
            <p:nvPr/>
          </p:nvSpPr>
          <p:spPr>
            <a:xfrm>
              <a:off x="1536230" y="1364063"/>
              <a:ext cx="1049655" cy="2173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US"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2005</a:t>
              </a:r>
              <a:r>
                <a:rPr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~200</a:t>
              </a:r>
              <a:r>
                <a:rPr lang="en-US"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7</a:t>
              </a:r>
              <a:endParaRPr dirty="0">
                <a:latin typeface="나눔스퀘어 네오 OTF ExtraBold"/>
                <a:cs typeface="나눔스퀘어 네오 OTF ExtraBold"/>
              </a:endParaRPr>
            </a:p>
          </p:txBody>
        </p:sp>
      </p:grpSp>
      <p:grpSp>
        <p:nvGrpSpPr>
          <p:cNvPr id="112" name="그룹 111"/>
          <p:cNvGrpSpPr/>
          <p:nvPr/>
        </p:nvGrpSpPr>
        <p:grpSpPr>
          <a:xfrm>
            <a:off x="1150799" y="3758711"/>
            <a:ext cx="1782034" cy="576064"/>
            <a:chOff x="1269876" y="1268760"/>
            <a:chExt cx="1494002" cy="432003"/>
          </a:xfrm>
        </p:grpSpPr>
        <p:pic>
          <p:nvPicPr>
            <p:cNvPr id="113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9876" y="1268760"/>
              <a:ext cx="1494002" cy="432003"/>
            </a:xfrm>
            <a:prstGeom prst="rect">
              <a:avLst/>
            </a:prstGeom>
          </p:spPr>
        </p:pic>
        <p:sp>
          <p:nvSpPr>
            <p:cNvPr id="114" name="object 9"/>
            <p:cNvSpPr txBox="1"/>
            <p:nvPr/>
          </p:nvSpPr>
          <p:spPr>
            <a:xfrm>
              <a:off x="1536230" y="1364063"/>
              <a:ext cx="1049655" cy="2173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US"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2008</a:t>
              </a:r>
              <a:r>
                <a:rPr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~20</a:t>
              </a:r>
              <a:r>
                <a:rPr lang="en-US" b="1" spc="-65" dirty="0" smtClean="0">
                  <a:solidFill>
                    <a:srgbClr val="00984A"/>
                  </a:solidFill>
                  <a:latin typeface="나눔스퀘어 네오 OTF ExtraBold"/>
                  <a:cs typeface="나눔스퀘어 네오 OTF ExtraBold"/>
                </a:rPr>
                <a:t>13</a:t>
              </a:r>
              <a:endParaRPr dirty="0">
                <a:latin typeface="나눔스퀘어 네오 OTF ExtraBold"/>
                <a:cs typeface="나눔스퀘어 네오 OTF ExtraBold"/>
              </a:endParaRPr>
            </a:p>
          </p:txBody>
        </p:sp>
      </p:grpSp>
      <p:sp>
        <p:nvSpPr>
          <p:cNvPr id="120" name="object 25"/>
          <p:cNvSpPr/>
          <p:nvPr/>
        </p:nvSpPr>
        <p:spPr>
          <a:xfrm rot="16200000">
            <a:off x="7331248" y="-1624260"/>
            <a:ext cx="46607" cy="7848872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3594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25"/>
          <p:cNvSpPr/>
          <p:nvPr/>
        </p:nvSpPr>
        <p:spPr>
          <a:xfrm rot="16200000">
            <a:off x="7345065" y="-577392"/>
            <a:ext cx="46607" cy="7848872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3594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25"/>
          <p:cNvSpPr/>
          <p:nvPr/>
        </p:nvSpPr>
        <p:spPr>
          <a:xfrm rot="16200000">
            <a:off x="7331248" y="896020"/>
            <a:ext cx="46607" cy="7848872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3594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25"/>
          <p:cNvSpPr/>
          <p:nvPr/>
        </p:nvSpPr>
        <p:spPr>
          <a:xfrm>
            <a:off x="765820" y="908720"/>
            <a:ext cx="0" cy="5652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3594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25"/>
          <p:cNvSpPr/>
          <p:nvPr/>
        </p:nvSpPr>
        <p:spPr>
          <a:xfrm rot="16200000">
            <a:off x="10119086" y="-1444064"/>
            <a:ext cx="46607" cy="3168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22225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2"/>
          <p:cNvSpPr txBox="1"/>
          <p:nvPr/>
        </p:nvSpPr>
        <p:spPr>
          <a:xfrm>
            <a:off x="8686700" y="260648"/>
            <a:ext cx="8640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㈜</a:t>
            </a:r>
            <a:r>
              <a:rPr lang="en-US" altLang="ko-KR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KB</a:t>
            </a:r>
            <a:r>
              <a:rPr lang="ko-KR" altLang="en-US" sz="1100" b="1" spc="-20" dirty="0" err="1" smtClean="0">
                <a:solidFill>
                  <a:srgbClr val="39527B"/>
                </a:solidFill>
                <a:latin typeface="+mn-ea"/>
                <a:cs typeface="나눔스퀘어OTF ExtraBold"/>
              </a:rPr>
              <a:t>텍</a:t>
            </a: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 소개</a:t>
            </a:r>
            <a:endParaRPr sz="1100" b="1" dirty="0">
              <a:solidFill>
                <a:srgbClr val="39527B"/>
              </a:solidFill>
              <a:latin typeface="+mn-ea"/>
              <a:cs typeface="나눔스퀘어OTF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bject 9"/>
          <p:cNvSpPr/>
          <p:nvPr/>
        </p:nvSpPr>
        <p:spPr>
          <a:xfrm>
            <a:off x="5913508" y="1268760"/>
            <a:ext cx="2845200" cy="1872208"/>
          </a:xfrm>
          <a:custGeom>
            <a:avLst/>
            <a:gdLst/>
            <a:ahLst/>
            <a:cxnLst/>
            <a:rect l="l" t="t" r="r" b="b"/>
            <a:pathLst>
              <a:path w="4361815" h="1938654">
                <a:moveTo>
                  <a:pt x="4361688" y="1938527"/>
                </a:moveTo>
                <a:lnTo>
                  <a:pt x="0" y="1938527"/>
                </a:lnTo>
                <a:lnTo>
                  <a:pt x="0" y="0"/>
                </a:lnTo>
                <a:lnTo>
                  <a:pt x="4361688" y="0"/>
                </a:lnTo>
                <a:lnTo>
                  <a:pt x="4361688" y="1938527"/>
                </a:lnTo>
                <a:close/>
              </a:path>
            </a:pathLst>
          </a:custGeom>
          <a:solidFill>
            <a:srgbClr val="231F2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0"/>
          <p:cNvSpPr/>
          <p:nvPr/>
        </p:nvSpPr>
        <p:spPr>
          <a:xfrm>
            <a:off x="5985515" y="1340768"/>
            <a:ext cx="2700000" cy="1718070"/>
          </a:xfrm>
          <a:custGeom>
            <a:avLst/>
            <a:gdLst/>
            <a:ahLst/>
            <a:cxnLst/>
            <a:rect l="l" t="t" r="r" b="b"/>
            <a:pathLst>
              <a:path w="4220210" h="1798320">
                <a:moveTo>
                  <a:pt x="4219847" y="1797886"/>
                </a:moveTo>
                <a:lnTo>
                  <a:pt x="0" y="1797886"/>
                </a:lnTo>
                <a:lnTo>
                  <a:pt x="0" y="0"/>
                </a:lnTo>
                <a:lnTo>
                  <a:pt x="4219847" y="0"/>
                </a:lnTo>
                <a:lnTo>
                  <a:pt x="4219847" y="17978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9"/>
          <p:cNvSpPr/>
          <p:nvPr/>
        </p:nvSpPr>
        <p:spPr>
          <a:xfrm>
            <a:off x="189756" y="1268760"/>
            <a:ext cx="5616624" cy="1872208"/>
          </a:xfrm>
          <a:custGeom>
            <a:avLst/>
            <a:gdLst/>
            <a:ahLst/>
            <a:cxnLst/>
            <a:rect l="l" t="t" r="r" b="b"/>
            <a:pathLst>
              <a:path w="4361815" h="1938654">
                <a:moveTo>
                  <a:pt x="4361688" y="1938527"/>
                </a:moveTo>
                <a:lnTo>
                  <a:pt x="0" y="1938527"/>
                </a:lnTo>
                <a:lnTo>
                  <a:pt x="0" y="0"/>
                </a:lnTo>
                <a:lnTo>
                  <a:pt x="4361688" y="0"/>
                </a:lnTo>
                <a:lnTo>
                  <a:pt x="4361688" y="1938527"/>
                </a:lnTo>
                <a:close/>
              </a:path>
            </a:pathLst>
          </a:custGeom>
          <a:solidFill>
            <a:srgbClr val="231F2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lum bright="5000"/>
          </a:blip>
          <a:srcRect/>
          <a:stretch>
            <a:fillRect/>
          </a:stretch>
        </p:blipFill>
        <p:spPr bwMode="auto">
          <a:xfrm>
            <a:off x="8542684" y="5218912"/>
            <a:ext cx="3206586" cy="12344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0236" y="5157192"/>
            <a:ext cx="360040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3772" y="5157192"/>
            <a:ext cx="3744416" cy="1296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9" name="직사각형 48"/>
          <p:cNvSpPr/>
          <p:nvPr/>
        </p:nvSpPr>
        <p:spPr>
          <a:xfrm>
            <a:off x="143301" y="1196752"/>
            <a:ext cx="7486882" cy="302433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tx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208222" y="3140968"/>
            <a:ext cx="725434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나눔스퀘어OTF ExtraBold" pitchFamily="34" charset="-127"/>
                <a:ea typeface="나눔스퀘어OTF ExtraBold" pitchFamily="34" charset="-127"/>
              </a:rPr>
              <a:t>• </a:t>
            </a:r>
            <a:r>
              <a:rPr lang="en-US" altLang="ko-KR" b="1" dirty="0">
                <a:solidFill>
                  <a:srgbClr val="FF0000"/>
                </a:solidFill>
                <a:latin typeface="나눔스퀘어OTF ExtraBold" pitchFamily="34" charset="-127"/>
                <a:ea typeface="나눔스퀘어OTF ExtraBold" pitchFamily="34" charset="-127"/>
              </a:rPr>
              <a:t>SMPS</a:t>
            </a:r>
            <a:r>
              <a:rPr lang="en-US" altLang="ko-KR" b="1" dirty="0">
                <a:latin typeface="나눔스퀘어OTF ExtraBold" pitchFamily="34" charset="-127"/>
                <a:ea typeface="나눔스퀘어OTF ExtraBold" pitchFamily="34" charset="-127"/>
              </a:rPr>
              <a:t> (</a:t>
            </a:r>
            <a:r>
              <a:rPr lang="ko-KR" altLang="ko-KR" b="1" dirty="0" smtClean="0">
                <a:solidFill>
                  <a:srgbClr val="FF0000"/>
                </a:solidFill>
                <a:latin typeface="나눔스퀘어OTF ExtraBold" pitchFamily="34" charset="-127"/>
                <a:ea typeface="나눔스퀘어OTF ExtraBold" pitchFamily="34" charset="-127"/>
              </a:rPr>
              <a:t>S</a:t>
            </a:r>
            <a:r>
              <a:rPr lang="ko-KR" altLang="ko-KR" dirty="0" smtClean="0">
                <a:latin typeface="나눔스퀘어OTF ExtraBold" pitchFamily="34" charset="-127"/>
                <a:ea typeface="나눔스퀘어OTF ExtraBold" pitchFamily="34" charset="-127"/>
              </a:rPr>
              <a:t>witched</a:t>
            </a:r>
            <a:r>
              <a:rPr lang="en-US" altLang="ko-KR" dirty="0" smtClean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ko-KR" b="1" dirty="0" smtClean="0">
                <a:solidFill>
                  <a:srgbClr val="FF0000"/>
                </a:solidFill>
                <a:latin typeface="나눔스퀘어OTF ExtraBold" pitchFamily="34" charset="-127"/>
                <a:ea typeface="나눔스퀘어OTF ExtraBold" pitchFamily="34" charset="-127"/>
              </a:rPr>
              <a:t>M</a:t>
            </a:r>
            <a:r>
              <a:rPr lang="ko-KR" altLang="ko-KR" dirty="0" smtClean="0">
                <a:latin typeface="나눔스퀘어OTF ExtraBold" pitchFamily="34" charset="-127"/>
                <a:ea typeface="나눔스퀘어OTF ExtraBold" pitchFamily="34" charset="-127"/>
              </a:rPr>
              <a:t>ode </a:t>
            </a:r>
            <a:r>
              <a:rPr lang="ko-KR" altLang="ko-KR" b="1" dirty="0">
                <a:solidFill>
                  <a:srgbClr val="FF0000"/>
                </a:solidFill>
                <a:latin typeface="나눔스퀘어OTF ExtraBold" pitchFamily="34" charset="-127"/>
                <a:ea typeface="나눔스퀘어OTF ExtraBold" pitchFamily="34" charset="-127"/>
              </a:rPr>
              <a:t>P</a:t>
            </a:r>
            <a:r>
              <a:rPr lang="ko-KR" altLang="ko-KR" dirty="0">
                <a:latin typeface="나눔스퀘어OTF ExtraBold" pitchFamily="34" charset="-127"/>
                <a:ea typeface="나눔스퀘어OTF ExtraBold" pitchFamily="34" charset="-127"/>
              </a:rPr>
              <a:t>ower </a:t>
            </a:r>
            <a:r>
              <a:rPr lang="ko-KR" altLang="ko-KR" b="1" dirty="0">
                <a:solidFill>
                  <a:srgbClr val="FF0000"/>
                </a:solidFill>
                <a:latin typeface="나눔스퀘어OTF ExtraBold" pitchFamily="34" charset="-127"/>
                <a:ea typeface="나눔스퀘어OTF ExtraBold" pitchFamily="34" charset="-127"/>
              </a:rPr>
              <a:t>S</a:t>
            </a:r>
            <a:r>
              <a:rPr lang="ko-KR" altLang="ko-KR" dirty="0">
                <a:latin typeface="나눔스퀘어OTF ExtraBold" pitchFamily="34" charset="-127"/>
                <a:ea typeface="나눔스퀘어OTF ExtraBold" pitchFamily="34" charset="-127"/>
              </a:rPr>
              <a:t>upply</a:t>
            </a:r>
            <a:r>
              <a:rPr lang="en-US" altLang="ko-KR" dirty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</a:p>
          <a:p>
            <a:pPr>
              <a:defRPr/>
            </a:pPr>
            <a:r>
              <a:rPr lang="en-US" altLang="ko-KR" b="1" dirty="0">
                <a:latin typeface="나눔스퀘어OTF ExtraBold" pitchFamily="34" charset="-127"/>
                <a:ea typeface="나눔스퀘어OTF ExtraBold" pitchFamily="34" charset="-127"/>
              </a:rPr>
              <a:t>• LED </a:t>
            </a:r>
            <a:r>
              <a:rPr lang="en-US" altLang="ko-KR" b="1" dirty="0" smtClean="0">
                <a:latin typeface="나눔스퀘어OTF ExtraBold" pitchFamily="34" charset="-127"/>
                <a:ea typeface="나눔스퀘어OTF ExtraBold" pitchFamily="34" charset="-127"/>
              </a:rPr>
              <a:t>converter</a:t>
            </a:r>
            <a:endParaRPr lang="en-US" altLang="ko-KR" sz="500" dirty="0">
              <a:latin typeface="나눔스퀘어OTF ExtraBold" pitchFamily="34" charset="-127"/>
              <a:ea typeface="나눔스퀘어OTF ExtraBold" pitchFamily="34" charset="-127"/>
            </a:endParaRPr>
          </a:p>
          <a:p>
            <a:pPr>
              <a:defRPr/>
            </a:pPr>
            <a:r>
              <a:rPr lang="ko-KR" altLang="en-US" sz="1300" dirty="0" smtClean="0">
                <a:latin typeface="나눔스퀘어OTF ExtraBold" pitchFamily="34" charset="-127"/>
                <a:ea typeface="나눔스퀘어OTF ExtraBold" pitchFamily="34" charset="-127"/>
              </a:rPr>
              <a:t>   </a:t>
            </a:r>
            <a:r>
              <a:rPr lang="ko-KR" altLang="en-US" sz="1300" b="1" dirty="0" smtClean="0">
                <a:latin typeface="나눔스퀘어OTF ExtraBold" pitchFamily="34" charset="-127"/>
                <a:ea typeface="나눔스퀘어OTF ExtraBold" pitchFamily="34" charset="-127"/>
              </a:rPr>
              <a:t>반도체 </a:t>
            </a:r>
            <a:r>
              <a:rPr lang="ko-KR" altLang="en-US" sz="1300" b="1" dirty="0">
                <a:latin typeface="나눔스퀘어OTF ExtraBold" pitchFamily="34" charset="-127"/>
                <a:ea typeface="나눔스퀘어OTF ExtraBold" pitchFamily="34" charset="-127"/>
              </a:rPr>
              <a:t>소자의 </a:t>
            </a:r>
            <a:r>
              <a:rPr lang="ko-KR" altLang="en-US" sz="1300" b="1" dirty="0" err="1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스위칭</a:t>
            </a:r>
            <a:r>
              <a:rPr lang="ko-KR" altLang="en-US" sz="1300" b="1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 프로세스를 이용한 전원장치</a:t>
            </a:r>
            <a:r>
              <a:rPr lang="ko-KR" altLang="en-US" sz="1300" b="1" dirty="0">
                <a:latin typeface="나눔스퀘어OTF ExtraBold" pitchFamily="34" charset="-127"/>
                <a:ea typeface="나눔스퀘어OTF ExtraBold" pitchFamily="34" charset="-127"/>
              </a:rPr>
              <a:t>로 전력의 흐름을 </a:t>
            </a:r>
            <a:r>
              <a:rPr lang="ko-KR" altLang="en-US" sz="1300" b="1" dirty="0" smtClean="0">
                <a:latin typeface="나눔스퀘어OTF ExtraBold" pitchFamily="34" charset="-127"/>
                <a:ea typeface="나눔스퀘어OTF ExtraBold" pitchFamily="34" charset="-127"/>
              </a:rPr>
              <a:t>제어함으로써 기존</a:t>
            </a:r>
            <a:endParaRPr lang="en-US" altLang="ko-KR" sz="1300" b="1" dirty="0" smtClean="0">
              <a:latin typeface="나눔스퀘어OTF ExtraBold" pitchFamily="34" charset="-127"/>
              <a:ea typeface="나눔스퀘어OTF ExtraBold" pitchFamily="34" charset="-127"/>
            </a:endParaRPr>
          </a:p>
          <a:p>
            <a:pPr>
              <a:defRPr/>
            </a:pPr>
            <a:r>
              <a:rPr lang="en-US" altLang="ko-KR" sz="1300" b="1" dirty="0" smtClean="0">
                <a:latin typeface="나눔스퀘어OTF ExtraBold" pitchFamily="34" charset="-127"/>
                <a:ea typeface="나눔스퀘어OTF ExtraBold" pitchFamily="34" charset="-127"/>
              </a:rPr>
              <a:t>   </a:t>
            </a:r>
            <a:r>
              <a:rPr lang="ko-KR" altLang="en-US" sz="1300" b="1" dirty="0" smtClean="0">
                <a:latin typeface="나눔스퀘어OTF ExtraBold" pitchFamily="34" charset="-127"/>
                <a:ea typeface="나눔스퀘어OTF ExtraBold" pitchFamily="34" charset="-127"/>
              </a:rPr>
              <a:t>선형</a:t>
            </a:r>
            <a:r>
              <a:rPr lang="en-US" altLang="ko-KR" sz="1300" b="1" dirty="0" smtClean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300" b="1" dirty="0" err="1" smtClean="0">
                <a:latin typeface="나눔스퀘어OTF ExtraBold" pitchFamily="34" charset="-127"/>
                <a:ea typeface="나눔스퀘어OTF ExtraBold" pitchFamily="34" charset="-127"/>
              </a:rPr>
              <a:t>리니어</a:t>
            </a:r>
            <a:r>
              <a:rPr lang="en-US" altLang="ko-KR" sz="1300" b="1" dirty="0" smtClean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r>
              <a:rPr lang="ko-KR" altLang="en-US" sz="1300" b="1" dirty="0" smtClean="0">
                <a:latin typeface="나눔스퀘어OTF ExtraBold" pitchFamily="34" charset="-127"/>
                <a:ea typeface="나눔스퀘어OTF ExtraBold" pitchFamily="34" charset="-127"/>
              </a:rPr>
              <a:t>방식</a:t>
            </a:r>
            <a:r>
              <a:rPr lang="en-US" altLang="ko-KR" sz="1300" b="1" dirty="0" smtClean="0"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ko-KR" altLang="en-US" sz="1300" b="1" dirty="0" smtClean="0">
                <a:latin typeface="나눔스퀘어OTF ExtraBold" pitchFamily="34" charset="-127"/>
                <a:ea typeface="나눔스퀘어OTF ExtraBold" pitchFamily="34" charset="-127"/>
              </a:rPr>
              <a:t>안정화 </a:t>
            </a:r>
            <a:r>
              <a:rPr lang="ko-KR" altLang="en-US" sz="1300" b="1" dirty="0">
                <a:latin typeface="나눔스퀘어OTF ExtraBold" pitchFamily="34" charset="-127"/>
                <a:ea typeface="나눔스퀘어OTF ExtraBold" pitchFamily="34" charset="-127"/>
              </a:rPr>
              <a:t>전원에 비하여 </a:t>
            </a:r>
            <a:r>
              <a:rPr lang="ko-KR" altLang="en-US" sz="1300" b="1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고효율</a:t>
            </a:r>
            <a:r>
              <a:rPr lang="en-US" altLang="ko-KR" sz="1300" b="1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1300" b="1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소형</a:t>
            </a:r>
            <a:r>
              <a:rPr lang="en-US" altLang="ko-KR" sz="1300" b="1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1300" b="1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경량화</a:t>
            </a:r>
            <a:r>
              <a:rPr lang="ko-KR" altLang="en-US" sz="1300" b="1" dirty="0">
                <a:latin typeface="나눔스퀘어OTF ExtraBold" pitchFamily="34" charset="-127"/>
                <a:ea typeface="나눔스퀘어OTF ExtraBold" pitchFamily="34" charset="-127"/>
              </a:rPr>
              <a:t>에 </a:t>
            </a:r>
            <a:r>
              <a:rPr lang="ko-KR" altLang="en-US" sz="1300" b="1" dirty="0" smtClean="0">
                <a:latin typeface="나눔스퀘어OTF ExtraBold" pitchFamily="34" charset="-127"/>
                <a:ea typeface="나눔스퀘어OTF ExtraBold" pitchFamily="34" charset="-127"/>
              </a:rPr>
              <a:t>큰 </a:t>
            </a:r>
            <a:r>
              <a:rPr lang="ko-KR" altLang="en-US" sz="1300" b="1" dirty="0">
                <a:latin typeface="나눔스퀘어OTF ExtraBold" pitchFamily="34" charset="-127"/>
                <a:ea typeface="나눔스퀘어OTF ExtraBold" pitchFamily="34" charset="-127"/>
              </a:rPr>
              <a:t>장점을 갖는 </a:t>
            </a:r>
            <a:r>
              <a:rPr lang="ko-KR" altLang="en-US" sz="1300" b="1" dirty="0" smtClean="0">
                <a:latin typeface="나눔스퀘어OTF ExtraBold" pitchFamily="34" charset="-127"/>
                <a:ea typeface="나눔스퀘어OTF ExtraBold" pitchFamily="34" charset="-127"/>
              </a:rPr>
              <a:t>전원장치</a:t>
            </a:r>
            <a:endParaRPr lang="ko-KR" altLang="en-US" sz="1300" b="1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65" name="슬라이드 번호 개체 틀 73"/>
          <p:cNvSpPr txBox="1">
            <a:spLocks/>
          </p:cNvSpPr>
          <p:nvPr/>
        </p:nvSpPr>
        <p:spPr bwMode="auto">
          <a:xfrm>
            <a:off x="11253178" y="6681788"/>
            <a:ext cx="47270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 anchor="ctr"/>
          <a:lstStyle/>
          <a:p>
            <a:pPr algn="r"/>
            <a:fld id="{CF8AF873-541A-4B63-82B7-D18CFD41FE34}" type="slidenum">
              <a:rPr kumimoji="0" lang="ko-KR" altLang="en-US" sz="120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pPr algn="r"/>
              <a:t>5</a:t>
            </a:fld>
            <a:endParaRPr kumimoji="0" lang="ko-KR" altLang="en-US" sz="120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73932" y="4864844"/>
            <a:ext cx="742511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ko-KR" altLang="en-US" sz="1600" b="1" dirty="0" err="1" smtClean="0">
                <a:latin typeface="나눔스퀘어OTF ExtraBold" pitchFamily="34" charset="-127"/>
                <a:ea typeface="나눔스퀘어OTF ExtraBold" pitchFamily="34" charset="-127"/>
              </a:rPr>
              <a:t>평판등</a:t>
            </a:r>
            <a:endParaRPr lang="ko-KR" altLang="en-US" sz="1600" b="1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34372" y="4864844"/>
            <a:ext cx="742511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ko-KR" altLang="en-US" sz="1600" b="1" dirty="0" err="1" smtClean="0">
                <a:latin typeface="나눔스퀘어OTF ExtraBold" pitchFamily="34" charset="-127"/>
                <a:ea typeface="나눔스퀘어OTF ExtraBold" pitchFamily="34" charset="-127"/>
              </a:rPr>
              <a:t>간접등</a:t>
            </a:r>
            <a:endParaRPr lang="ko-KR" altLang="en-US" sz="1600" b="1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622804" y="4859511"/>
            <a:ext cx="1114408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ko-KR" altLang="en-US" sz="1600" b="1" dirty="0" err="1" smtClean="0">
                <a:latin typeface="나눔스퀘어OTF ExtraBold" pitchFamily="34" charset="-127"/>
                <a:ea typeface="나눔스퀘어OTF ExtraBold" pitchFamily="34" charset="-127"/>
              </a:rPr>
              <a:t>다운라이트</a:t>
            </a:r>
            <a:endParaRPr lang="ko-KR" altLang="en-US" sz="1600" b="1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6" name="사각형: 둥근 모서리 8">
            <a:extLst>
              <a:ext uri="{FF2B5EF4-FFF2-40B4-BE49-F238E27FC236}">
                <a16:creationId xmlns:a16="http://schemas.microsoft.com/office/drawing/2014/main" xmlns="" id="{652CDA6A-0CAD-07E3-825C-934589C1F90C}"/>
              </a:ext>
            </a:extLst>
          </p:cNvPr>
          <p:cNvSpPr/>
          <p:nvPr/>
        </p:nvSpPr>
        <p:spPr>
          <a:xfrm>
            <a:off x="707629" y="75067"/>
            <a:ext cx="6226302" cy="4495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tabLst>
                <a:tab pos="1524000" algn="l"/>
                <a:tab pos="2419350" algn="l"/>
              </a:tabLst>
              <a:defRPr/>
            </a:pP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회사현황</a:t>
            </a:r>
            <a:r>
              <a:rPr lang="en-US" altLang="ko-KR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-</a:t>
            </a: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주요생산품목</a:t>
            </a:r>
            <a:endParaRPr lang="ko-KR" altLang="en-US" sz="2000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31" name="자유형: 도형 15">
            <a:extLst>
              <a:ext uri="{FF2B5EF4-FFF2-40B4-BE49-F238E27FC236}">
                <a16:creationId xmlns="" xmlns:a16="http://schemas.microsoft.com/office/drawing/2014/main" id="{1CCB7365-DFFF-F0B3-DCD7-0AA31A7DE673}"/>
              </a:ext>
            </a:extLst>
          </p:cNvPr>
          <p:cNvSpPr/>
          <p:nvPr/>
        </p:nvSpPr>
        <p:spPr>
          <a:xfrm>
            <a:off x="38638" y="75067"/>
            <a:ext cx="463413" cy="463413"/>
          </a:xfrm>
          <a:custGeom>
            <a:avLst/>
            <a:gdLst>
              <a:gd name="connsiteX0" fmla="*/ 327212 w 654424"/>
              <a:gd name="connsiteY0" fmla="*/ 0 h 654424"/>
              <a:gd name="connsiteX1" fmla="*/ 558586 w 654424"/>
              <a:gd name="connsiteY1" fmla="*/ 95838 h 654424"/>
              <a:gd name="connsiteX2" fmla="*/ 581268 w 654424"/>
              <a:gd name="connsiteY2" fmla="*/ 123330 h 654424"/>
              <a:gd name="connsiteX3" fmla="*/ 324353 w 654424"/>
              <a:gd name="connsiteY3" fmla="*/ 380245 h 654424"/>
              <a:gd name="connsiteX4" fmla="*/ 183712 w 654424"/>
              <a:gd name="connsiteY4" fmla="*/ 239603 h 654424"/>
              <a:gd name="connsiteX5" fmla="*/ 131235 w 654424"/>
              <a:gd name="connsiteY5" fmla="*/ 292080 h 654424"/>
              <a:gd name="connsiteX6" fmla="*/ 322556 w 654424"/>
              <a:gd name="connsiteY6" fmla="*/ 483401 h 654424"/>
              <a:gd name="connsiteX7" fmla="*/ 324791 w 654424"/>
              <a:gd name="connsiteY7" fmla="*/ 481167 h 654424"/>
              <a:gd name="connsiteX8" fmla="*/ 326588 w 654424"/>
              <a:gd name="connsiteY8" fmla="*/ 482963 h 654424"/>
              <a:gd name="connsiteX9" fmla="*/ 622024 w 654424"/>
              <a:gd name="connsiteY9" fmla="*/ 187528 h 654424"/>
              <a:gd name="connsiteX10" fmla="*/ 628710 w 654424"/>
              <a:gd name="connsiteY10" fmla="*/ 199846 h 654424"/>
              <a:gd name="connsiteX11" fmla="*/ 654424 w 654424"/>
              <a:gd name="connsiteY11" fmla="*/ 327212 h 654424"/>
              <a:gd name="connsiteX12" fmla="*/ 327212 w 654424"/>
              <a:gd name="connsiteY12" fmla="*/ 654424 h 654424"/>
              <a:gd name="connsiteX13" fmla="*/ 0 w 654424"/>
              <a:gd name="connsiteY13" fmla="*/ 327212 h 654424"/>
              <a:gd name="connsiteX14" fmla="*/ 327212 w 654424"/>
              <a:gd name="connsiteY14" fmla="*/ 0 h 65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4424" h="654424">
                <a:moveTo>
                  <a:pt x="327212" y="0"/>
                </a:moveTo>
                <a:cubicBezTo>
                  <a:pt x="417569" y="0"/>
                  <a:pt x="499372" y="36625"/>
                  <a:pt x="558586" y="95838"/>
                </a:cubicBezTo>
                <a:lnTo>
                  <a:pt x="581268" y="123330"/>
                </a:lnTo>
                <a:lnTo>
                  <a:pt x="324353" y="380245"/>
                </a:lnTo>
                <a:lnTo>
                  <a:pt x="183712" y="239603"/>
                </a:lnTo>
                <a:lnTo>
                  <a:pt x="131235" y="292080"/>
                </a:lnTo>
                <a:lnTo>
                  <a:pt x="322556" y="483401"/>
                </a:lnTo>
                <a:lnTo>
                  <a:pt x="324791" y="481167"/>
                </a:lnTo>
                <a:lnTo>
                  <a:pt x="326588" y="482963"/>
                </a:lnTo>
                <a:lnTo>
                  <a:pt x="622024" y="187528"/>
                </a:lnTo>
                <a:lnTo>
                  <a:pt x="628710" y="199846"/>
                </a:lnTo>
                <a:cubicBezTo>
                  <a:pt x="645268" y="238994"/>
                  <a:pt x="654424" y="282034"/>
                  <a:pt x="654424" y="327212"/>
                </a:cubicBezTo>
                <a:cubicBezTo>
                  <a:pt x="654424" y="507926"/>
                  <a:pt x="507926" y="654424"/>
                  <a:pt x="327212" y="654424"/>
                </a:cubicBezTo>
                <a:cubicBezTo>
                  <a:pt x="146498" y="654424"/>
                  <a:pt x="0" y="507926"/>
                  <a:pt x="0" y="327212"/>
                </a:cubicBezTo>
                <a:cubicBezTo>
                  <a:pt x="0" y="146498"/>
                  <a:pt x="146498" y="0"/>
                  <a:pt x="3272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32" name="자유형: 도형 14">
            <a:extLst>
              <a:ext uri="{FF2B5EF4-FFF2-40B4-BE49-F238E27FC236}">
                <a16:creationId xmlns="" xmlns:a16="http://schemas.microsoft.com/office/drawing/2014/main" id="{A284680E-B27A-DD3B-C483-D804F2959BC9}"/>
              </a:ext>
            </a:extLst>
          </p:cNvPr>
          <p:cNvSpPr/>
          <p:nvPr/>
        </p:nvSpPr>
        <p:spPr>
          <a:xfrm>
            <a:off x="450249" y="87931"/>
            <a:ext cx="111629" cy="119930"/>
          </a:xfrm>
          <a:custGeom>
            <a:avLst/>
            <a:gdLst>
              <a:gd name="connsiteX0" fmla="*/ 105165 w 157641"/>
              <a:gd name="connsiteY0" fmla="*/ 0 h 169363"/>
              <a:gd name="connsiteX1" fmla="*/ 157641 w 157641"/>
              <a:gd name="connsiteY1" fmla="*/ 52477 h 169363"/>
              <a:gd name="connsiteX2" fmla="*/ 40756 w 157641"/>
              <a:gd name="connsiteY2" fmla="*/ 169363 h 169363"/>
              <a:gd name="connsiteX3" fmla="*/ 17273 w 157641"/>
              <a:gd name="connsiteY3" fmla="*/ 126100 h 169363"/>
              <a:gd name="connsiteX4" fmla="*/ 0 w 157641"/>
              <a:gd name="connsiteY4" fmla="*/ 105165 h 169363"/>
              <a:gd name="connsiteX5" fmla="*/ 105165 w 157641"/>
              <a:gd name="connsiteY5" fmla="*/ 0 h 16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41" h="169363">
                <a:moveTo>
                  <a:pt x="105165" y="0"/>
                </a:moveTo>
                <a:lnTo>
                  <a:pt x="157641" y="52477"/>
                </a:lnTo>
                <a:lnTo>
                  <a:pt x="40756" y="169363"/>
                </a:lnTo>
                <a:lnTo>
                  <a:pt x="17273" y="126100"/>
                </a:lnTo>
                <a:lnTo>
                  <a:pt x="0" y="105165"/>
                </a:lnTo>
                <a:lnTo>
                  <a:pt x="10516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02724" y="1916832"/>
            <a:ext cx="303069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30716" y="3645024"/>
            <a:ext cx="792088" cy="55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5780" y="1772816"/>
            <a:ext cx="2469604" cy="12166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8" name="직사각형 37"/>
          <p:cNvSpPr/>
          <p:nvPr/>
        </p:nvSpPr>
        <p:spPr>
          <a:xfrm>
            <a:off x="214890" y="713904"/>
            <a:ext cx="2304256" cy="46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1778">
              <a:defRPr/>
            </a:pP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LED</a:t>
            </a:r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컨버터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9190756" y="1268760"/>
            <a:ext cx="2304256" cy="46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1778">
              <a:defRPr/>
            </a:pP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LED</a:t>
            </a:r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모듈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57572" y="4271888"/>
            <a:ext cx="2304256" cy="46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1778">
              <a:defRPr/>
            </a:pPr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고효율 </a:t>
            </a: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LED </a:t>
            </a:r>
            <a:r>
              <a:rPr lang="ko-KR" altLang="en-US" sz="1600" b="1" dirty="0" err="1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등기구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42" name="Picture 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object 25"/>
          <p:cNvSpPr/>
          <p:nvPr/>
        </p:nvSpPr>
        <p:spPr>
          <a:xfrm rot="16200000">
            <a:off x="10119086" y="-1444064"/>
            <a:ext cx="46607" cy="3168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22225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"/>
          <p:cNvSpPr txBox="1"/>
          <p:nvPr/>
        </p:nvSpPr>
        <p:spPr>
          <a:xfrm>
            <a:off x="8686700" y="260648"/>
            <a:ext cx="8640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㈜</a:t>
            </a:r>
            <a:r>
              <a:rPr lang="en-US" altLang="ko-KR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KB</a:t>
            </a:r>
            <a:r>
              <a:rPr lang="ko-KR" altLang="en-US" sz="1100" b="1" spc="-20" dirty="0" err="1" smtClean="0">
                <a:solidFill>
                  <a:srgbClr val="39527B"/>
                </a:solidFill>
                <a:latin typeface="+mn-ea"/>
                <a:cs typeface="나눔스퀘어OTF ExtraBold"/>
              </a:rPr>
              <a:t>텍</a:t>
            </a: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 소개</a:t>
            </a:r>
            <a:endParaRPr sz="1100" b="1" dirty="0">
              <a:solidFill>
                <a:srgbClr val="39527B"/>
              </a:solidFill>
              <a:latin typeface="+mn-ea"/>
              <a:cs typeface="나눔스퀘어OTF ExtraBold"/>
            </a:endParaRPr>
          </a:p>
        </p:txBody>
      </p:sp>
      <p:sp>
        <p:nvSpPr>
          <p:cNvPr id="37" name="object 10"/>
          <p:cNvSpPr/>
          <p:nvPr/>
        </p:nvSpPr>
        <p:spPr>
          <a:xfrm>
            <a:off x="261763" y="1340768"/>
            <a:ext cx="5465431" cy="1718070"/>
          </a:xfrm>
          <a:custGeom>
            <a:avLst/>
            <a:gdLst/>
            <a:ahLst/>
            <a:cxnLst/>
            <a:rect l="l" t="t" r="r" b="b"/>
            <a:pathLst>
              <a:path w="4220210" h="1798320">
                <a:moveTo>
                  <a:pt x="4219847" y="1797886"/>
                </a:moveTo>
                <a:lnTo>
                  <a:pt x="0" y="1797886"/>
                </a:lnTo>
                <a:lnTo>
                  <a:pt x="0" y="0"/>
                </a:lnTo>
                <a:lnTo>
                  <a:pt x="4219847" y="0"/>
                </a:lnTo>
                <a:lnTo>
                  <a:pt x="4219847" y="179788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33" name="Picture 9" descr="http://www.ikbtech.co.kr/images/UT.jpg"/>
          <p:cNvPicPr>
            <a:picLocks noChangeAspect="1" noChangeArrowheads="1"/>
          </p:cNvPicPr>
          <p:nvPr/>
        </p:nvPicPr>
        <p:blipFill>
          <a:blip r:embed="rId9" cstate="print"/>
          <a:srcRect l="15740" r="11857" b="1677"/>
          <a:stretch>
            <a:fillRect/>
          </a:stretch>
        </p:blipFill>
        <p:spPr bwMode="auto">
          <a:xfrm>
            <a:off x="316490" y="1781092"/>
            <a:ext cx="2249530" cy="12178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5" name="Picture 11" descr="http://www.ikbtech.co.kr/images/HS.jpg"/>
          <p:cNvPicPr preferRelativeResize="0">
            <a:picLocks noChangeArrowheads="1"/>
          </p:cNvPicPr>
          <p:nvPr/>
        </p:nvPicPr>
        <p:blipFill>
          <a:blip r:embed="rId10" cstate="print">
            <a:lum bright="12000"/>
          </a:blip>
          <a:srcRect l="25761" r="26680"/>
          <a:stretch>
            <a:fillRect/>
          </a:stretch>
        </p:blipFill>
        <p:spPr bwMode="auto">
          <a:xfrm>
            <a:off x="2710036" y="1781200"/>
            <a:ext cx="1370641" cy="12166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37" name="Picture 13" descr="http://www.ikbtech.co.kr/images/MS.jpg"/>
          <p:cNvPicPr preferRelativeResize="0">
            <a:picLocks noChangeArrowheads="1"/>
          </p:cNvPicPr>
          <p:nvPr/>
        </p:nvPicPr>
        <p:blipFill>
          <a:blip r:embed="rId11" cstate="print"/>
          <a:srcRect l="23780" r="25689"/>
          <a:stretch>
            <a:fillRect/>
          </a:stretch>
        </p:blipFill>
        <p:spPr bwMode="auto">
          <a:xfrm>
            <a:off x="4222204" y="1781200"/>
            <a:ext cx="1454302" cy="12166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0" name="TextBox 39"/>
          <p:cNvSpPr txBox="1"/>
          <p:nvPr/>
        </p:nvSpPr>
        <p:spPr>
          <a:xfrm>
            <a:off x="2180580" y="1349276"/>
            <a:ext cx="1728192" cy="33855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스퀘어OTF ExtraBold" pitchFamily="34" charset="-127"/>
                <a:ea typeface="나눔스퀘어OTF ExtraBold" pitchFamily="34" charset="-127"/>
              </a:rPr>
              <a:t>실내용</a:t>
            </a:r>
            <a:endParaRPr lang="ko-KR" altLang="en-US" sz="1600" b="1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106492" y="1340768"/>
            <a:ext cx="2436192" cy="338554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latin typeface="나눔스퀘어OTF ExtraBold" pitchFamily="34" charset="-127"/>
                <a:ea typeface="나눔스퀘어OTF ExtraBold" pitchFamily="34" charset="-127"/>
              </a:rPr>
              <a:t>고출력</a:t>
            </a:r>
            <a:r>
              <a:rPr lang="en-US" altLang="ko-KR" sz="1600" b="1" dirty="0" smtClean="0">
                <a:latin typeface="나눔스퀘어OTF ExtraBold" pitchFamily="34" charset="-127"/>
                <a:ea typeface="나눔스퀘어OTF ExtraBold" pitchFamily="34" charset="-127"/>
              </a:rPr>
              <a:t>(</a:t>
            </a:r>
            <a:r>
              <a:rPr lang="ko-KR" altLang="en-US" sz="1600" b="1" dirty="0" err="1" smtClean="0">
                <a:latin typeface="나눔스퀘어OTF ExtraBold" pitchFamily="34" charset="-127"/>
                <a:ea typeface="나눔스퀘어OTF ExtraBold" pitchFamily="34" charset="-127"/>
              </a:rPr>
              <a:t>터널등</a:t>
            </a:r>
            <a:r>
              <a:rPr lang="en-US" altLang="ko-KR" sz="1600" b="1" dirty="0" smtClean="0">
                <a:latin typeface="나눔스퀘어OTF ExtraBold" pitchFamily="34" charset="-127"/>
                <a:ea typeface="나눔스퀘어OTF ExtraBold" pitchFamily="34" charset="-127"/>
              </a:rPr>
              <a:t>,</a:t>
            </a:r>
            <a:r>
              <a:rPr lang="ko-KR" altLang="en-US" sz="1600" b="1" dirty="0" smtClean="0">
                <a:latin typeface="나눔스퀘어OTF ExtraBold" pitchFamily="34" charset="-127"/>
                <a:ea typeface="나눔스퀘어OTF ExtraBold" pitchFamily="34" charset="-127"/>
              </a:rPr>
              <a:t>옥외 등</a:t>
            </a:r>
            <a:r>
              <a:rPr lang="en-US" altLang="ko-KR" sz="1600" b="1" dirty="0" smtClean="0">
                <a:latin typeface="나눔스퀘어OTF ExtraBold" pitchFamily="34" charset="-127"/>
                <a:ea typeface="나눔스퀘어OTF ExtraBold" pitchFamily="34" charset="-127"/>
              </a:rPr>
              <a:t>)</a:t>
            </a:r>
            <a:endParaRPr lang="ko-KR" altLang="en-US" sz="1600" b="1" dirty="0">
              <a:latin typeface="나눔스퀘어OTF ExtraBold" pitchFamily="34" charset="-127"/>
              <a:ea typeface="나눔스퀘어OTF ExtraBold" pitchFamily="34" charset="-127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20180316_114932.jpg"/>
          <p:cNvPicPr>
            <a:picLocks noGrp="1" noChangeAspect="1"/>
          </p:cNvPicPr>
          <p:nvPr isPhoto="1"/>
        </p:nvPicPr>
        <p:blipFill>
          <a:blip r:embed="rId3" cstate="screen">
            <a:lum bright="3000"/>
          </a:blip>
          <a:stretch>
            <a:fillRect/>
          </a:stretch>
        </p:blipFill>
        <p:spPr>
          <a:xfrm>
            <a:off x="527246" y="4827842"/>
            <a:ext cx="3983086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4654251" y="1124960"/>
          <a:ext cx="7007664" cy="51428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1598"/>
                <a:gridCol w="2717096"/>
                <a:gridCol w="3628970"/>
              </a:tblGrid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50" b="1" u="none" strike="noStrike" dirty="0" smtClean="0">
                          <a:solidFill>
                            <a:srgbClr val="FFFFCC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No</a:t>
                      </a:r>
                      <a:endParaRPr lang="ko-KR" altLang="en-US" sz="1050" b="1" i="0" u="none" strike="noStrike" dirty="0">
                        <a:solidFill>
                          <a:srgbClr val="FFFFCC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u="none" strike="noStrike" dirty="0">
                          <a:solidFill>
                            <a:srgbClr val="FFFFCC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설비명</a:t>
                      </a:r>
                      <a:endParaRPr lang="ko-KR" altLang="en-US" sz="1050" b="1" i="0" u="none" strike="noStrike" dirty="0">
                        <a:solidFill>
                          <a:srgbClr val="FFFFCC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50" b="1" u="none" strike="noStrike" dirty="0">
                          <a:solidFill>
                            <a:srgbClr val="FFFFCC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규 격</a:t>
                      </a:r>
                      <a:endParaRPr lang="ko-KR" altLang="en-US" sz="1050" b="1" i="0" u="none" strike="noStrike" dirty="0">
                        <a:solidFill>
                          <a:srgbClr val="FFFFCC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accent1"/>
                    </a:solidFill>
                  </a:tcPr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Aging </a:t>
                      </a:r>
                      <a:r>
                        <a:rPr lang="ko-KR" altLang="en-US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설비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LED</a:t>
                      </a:r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컨버터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6997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Belt </a:t>
                      </a:r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Conveyor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0.75KW(1HP),</a:t>
                      </a:r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회전수</a:t>
                      </a:r>
                      <a:r>
                        <a:rPr lang="en-US" altLang="ko-KR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:1710</a:t>
                      </a:r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RPM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914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Insert  </a:t>
                      </a:r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Conveyor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220V ,40W, 50/60Hz </a:t>
                      </a:r>
                      <a:endParaRPr lang="en-US" sz="1000" b="1" u="none" strike="noStrike" dirty="0" smtClean="0"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  <a:p>
                      <a:pPr algn="ctr" fontAlgn="ctr"/>
                      <a:r>
                        <a:rPr lang="en-US" altLang="ko-KR" sz="1000" b="1" u="none" strike="noStrike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</a:t>
                      </a:r>
                      <a:r>
                        <a:rPr lang="pl-PL" altLang="ko-KR" sz="1000" b="1" u="none" strike="noStrike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ize-L:2000 ,W:470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Flux </a:t>
                      </a:r>
                      <a:r>
                        <a:rPr lang="en-US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Spray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Size-L:325 D:380 ,</a:t>
                      </a:r>
                      <a:r>
                        <a:rPr lang="en-US" sz="1000" b="1" u="none" strike="noStrike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H:180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5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Dipping M/C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납조용량</a:t>
                      </a:r>
                      <a:r>
                        <a:rPr lang="en-US" altLang="ko-KR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:400Kg , </a:t>
                      </a:r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온도 </a:t>
                      </a:r>
                      <a:r>
                        <a:rPr lang="en-US" altLang="ko-KR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399°c MAX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6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Cutting M/C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u="none" strike="noStrike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CF360-LX/ </a:t>
                      </a:r>
                      <a:r>
                        <a:rPr lang="en-US" sz="1000" b="1" u="none" strike="noStrike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Size </a:t>
                      </a:r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W550xL800 </a:t>
                      </a:r>
                      <a:r>
                        <a:rPr lang="en-US" sz="1000" b="1" u="none" strike="noStrike" dirty="0" smtClean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</a:t>
                      </a:r>
                    </a:p>
                  </a:txBody>
                  <a:tcPr marL="2521" marR="2521" marT="1891" marB="0" anchor="ctr"/>
                </a:tc>
              </a:tr>
              <a:tr h="2914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7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Molding M/C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용량</a:t>
                      </a:r>
                      <a:r>
                        <a:rPr lang="en-US" altLang="ko-KR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:400Kg , </a:t>
                      </a:r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온도 </a:t>
                      </a:r>
                      <a:r>
                        <a:rPr lang="en-US" altLang="ko-KR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450℃ MAX /AC380V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8</a:t>
                      </a: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Auto Soldering</a:t>
                      </a:r>
                      <a:r>
                        <a:rPr lang="ko-KR" altLang="en-US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M/C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납조용량</a:t>
                      </a:r>
                      <a:r>
                        <a:rPr lang="en-US" altLang="ko-KR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:400Kg , </a:t>
                      </a:r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온도 </a:t>
                      </a:r>
                      <a:r>
                        <a:rPr lang="en-US" altLang="ko-KR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399℃ MAX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9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인두기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FX-888D / MAX 350℃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10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포밍기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저항</a:t>
                      </a:r>
                      <a:r>
                        <a:rPr lang="en-US" altLang="ko-KR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,</a:t>
                      </a:r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다이오드 리드 구부림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914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11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Auto Inspection </a:t>
                      </a:r>
                    </a:p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Line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내전압</a:t>
                      </a:r>
                      <a:r>
                        <a:rPr lang="en-US" altLang="ko-KR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</a:t>
                      </a:r>
                      <a:r>
                        <a:rPr lang="ko-KR" alt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절연저항</a:t>
                      </a:r>
                      <a:r>
                        <a:rPr lang="en-US" altLang="ko-KR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/W/A/V/THD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12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VACUUM </a:t>
                      </a:r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LOADER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SBSF-200X2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13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SCREEN PRINTER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HP-680S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14</a:t>
                      </a:r>
                      <a:endParaRPr lang="en-US" altLang="ko-KR" sz="1000" b="1" i="0" u="none" strike="noStrike" dirty="0" smtClean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MOUNTER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SM-482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15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REFLOW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TRNI-E102S-P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16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UN LOADER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SMU-120X2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17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WORK TABLE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SWT-900X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18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C-CONVEYOR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SCC-900X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  <a:tr h="24800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19</a:t>
                      </a:r>
                      <a:endParaRPr lang="en-US" altLang="ko-KR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solidFill>
                            <a:schemeClr val="bg1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에어니퍼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MR-10(Small Size)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2521" marR="2521" marT="1891" marB="0" anchor="ctr"/>
                </a:tc>
              </a:tr>
            </a:tbl>
          </a:graphicData>
        </a:graphic>
      </p:graphicFrame>
      <p:pic>
        <p:nvPicPr>
          <p:cNvPr id="11" name="그림 10" descr="SKK_017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6915" y="1124960"/>
            <a:ext cx="3983322" cy="1655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그림 15" descr="SKK_0172.JPG"/>
          <p:cNvPicPr>
            <a:picLocks noChangeAspect="1"/>
          </p:cNvPicPr>
          <p:nvPr/>
        </p:nvPicPr>
        <p:blipFill>
          <a:blip r:embed="rId5" cstate="print">
            <a:lum bright="2000"/>
          </a:blip>
          <a:stretch>
            <a:fillRect/>
          </a:stretch>
        </p:blipFill>
        <p:spPr>
          <a:xfrm>
            <a:off x="526915" y="3084382"/>
            <a:ext cx="3983322" cy="14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사각형: 둥근 모서리 8">
            <a:extLst>
              <a:ext uri="{FF2B5EF4-FFF2-40B4-BE49-F238E27FC236}">
                <a16:creationId xmlns:a16="http://schemas.microsoft.com/office/drawing/2014/main" xmlns="" id="{652CDA6A-0CAD-07E3-825C-934589C1F90C}"/>
              </a:ext>
            </a:extLst>
          </p:cNvPr>
          <p:cNvSpPr/>
          <p:nvPr/>
        </p:nvSpPr>
        <p:spPr>
          <a:xfrm>
            <a:off x="707629" y="75067"/>
            <a:ext cx="6226302" cy="4495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tabLst>
                <a:tab pos="1524000" algn="l"/>
                <a:tab pos="2419350" algn="l"/>
              </a:tabLst>
              <a:defRPr/>
            </a:pP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회사현황</a:t>
            </a:r>
            <a:r>
              <a:rPr lang="en-US" altLang="ko-KR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-</a:t>
            </a: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생산</a:t>
            </a:r>
            <a:r>
              <a:rPr lang="en-US" altLang="ko-KR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 LINE</a:t>
            </a:r>
            <a:endParaRPr lang="ko-KR" altLang="en-US" sz="2000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9" name="자유형: 도형 15">
            <a:extLst>
              <a:ext uri="{FF2B5EF4-FFF2-40B4-BE49-F238E27FC236}">
                <a16:creationId xmlns="" xmlns:a16="http://schemas.microsoft.com/office/drawing/2014/main" id="{1CCB7365-DFFF-F0B3-DCD7-0AA31A7DE673}"/>
              </a:ext>
            </a:extLst>
          </p:cNvPr>
          <p:cNvSpPr/>
          <p:nvPr/>
        </p:nvSpPr>
        <p:spPr>
          <a:xfrm>
            <a:off x="38638" y="75067"/>
            <a:ext cx="463413" cy="463413"/>
          </a:xfrm>
          <a:custGeom>
            <a:avLst/>
            <a:gdLst>
              <a:gd name="connsiteX0" fmla="*/ 327212 w 654424"/>
              <a:gd name="connsiteY0" fmla="*/ 0 h 654424"/>
              <a:gd name="connsiteX1" fmla="*/ 558586 w 654424"/>
              <a:gd name="connsiteY1" fmla="*/ 95838 h 654424"/>
              <a:gd name="connsiteX2" fmla="*/ 581268 w 654424"/>
              <a:gd name="connsiteY2" fmla="*/ 123330 h 654424"/>
              <a:gd name="connsiteX3" fmla="*/ 324353 w 654424"/>
              <a:gd name="connsiteY3" fmla="*/ 380245 h 654424"/>
              <a:gd name="connsiteX4" fmla="*/ 183712 w 654424"/>
              <a:gd name="connsiteY4" fmla="*/ 239603 h 654424"/>
              <a:gd name="connsiteX5" fmla="*/ 131235 w 654424"/>
              <a:gd name="connsiteY5" fmla="*/ 292080 h 654424"/>
              <a:gd name="connsiteX6" fmla="*/ 322556 w 654424"/>
              <a:gd name="connsiteY6" fmla="*/ 483401 h 654424"/>
              <a:gd name="connsiteX7" fmla="*/ 324791 w 654424"/>
              <a:gd name="connsiteY7" fmla="*/ 481167 h 654424"/>
              <a:gd name="connsiteX8" fmla="*/ 326588 w 654424"/>
              <a:gd name="connsiteY8" fmla="*/ 482963 h 654424"/>
              <a:gd name="connsiteX9" fmla="*/ 622024 w 654424"/>
              <a:gd name="connsiteY9" fmla="*/ 187528 h 654424"/>
              <a:gd name="connsiteX10" fmla="*/ 628710 w 654424"/>
              <a:gd name="connsiteY10" fmla="*/ 199846 h 654424"/>
              <a:gd name="connsiteX11" fmla="*/ 654424 w 654424"/>
              <a:gd name="connsiteY11" fmla="*/ 327212 h 654424"/>
              <a:gd name="connsiteX12" fmla="*/ 327212 w 654424"/>
              <a:gd name="connsiteY12" fmla="*/ 654424 h 654424"/>
              <a:gd name="connsiteX13" fmla="*/ 0 w 654424"/>
              <a:gd name="connsiteY13" fmla="*/ 327212 h 654424"/>
              <a:gd name="connsiteX14" fmla="*/ 327212 w 654424"/>
              <a:gd name="connsiteY14" fmla="*/ 0 h 65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4424" h="654424">
                <a:moveTo>
                  <a:pt x="327212" y="0"/>
                </a:moveTo>
                <a:cubicBezTo>
                  <a:pt x="417569" y="0"/>
                  <a:pt x="499372" y="36625"/>
                  <a:pt x="558586" y="95838"/>
                </a:cubicBezTo>
                <a:lnTo>
                  <a:pt x="581268" y="123330"/>
                </a:lnTo>
                <a:lnTo>
                  <a:pt x="324353" y="380245"/>
                </a:lnTo>
                <a:lnTo>
                  <a:pt x="183712" y="239603"/>
                </a:lnTo>
                <a:lnTo>
                  <a:pt x="131235" y="292080"/>
                </a:lnTo>
                <a:lnTo>
                  <a:pt x="322556" y="483401"/>
                </a:lnTo>
                <a:lnTo>
                  <a:pt x="324791" y="481167"/>
                </a:lnTo>
                <a:lnTo>
                  <a:pt x="326588" y="482963"/>
                </a:lnTo>
                <a:lnTo>
                  <a:pt x="622024" y="187528"/>
                </a:lnTo>
                <a:lnTo>
                  <a:pt x="628710" y="199846"/>
                </a:lnTo>
                <a:cubicBezTo>
                  <a:pt x="645268" y="238994"/>
                  <a:pt x="654424" y="282034"/>
                  <a:pt x="654424" y="327212"/>
                </a:cubicBezTo>
                <a:cubicBezTo>
                  <a:pt x="654424" y="507926"/>
                  <a:pt x="507926" y="654424"/>
                  <a:pt x="327212" y="654424"/>
                </a:cubicBezTo>
                <a:cubicBezTo>
                  <a:pt x="146498" y="654424"/>
                  <a:pt x="0" y="507926"/>
                  <a:pt x="0" y="327212"/>
                </a:cubicBezTo>
                <a:cubicBezTo>
                  <a:pt x="0" y="146498"/>
                  <a:pt x="146498" y="0"/>
                  <a:pt x="3272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0" name="자유형: 도형 14">
            <a:extLst>
              <a:ext uri="{FF2B5EF4-FFF2-40B4-BE49-F238E27FC236}">
                <a16:creationId xmlns="" xmlns:a16="http://schemas.microsoft.com/office/drawing/2014/main" id="{A284680E-B27A-DD3B-C483-D804F2959BC9}"/>
              </a:ext>
            </a:extLst>
          </p:cNvPr>
          <p:cNvSpPr/>
          <p:nvPr/>
        </p:nvSpPr>
        <p:spPr>
          <a:xfrm>
            <a:off x="450249" y="87931"/>
            <a:ext cx="111629" cy="119930"/>
          </a:xfrm>
          <a:custGeom>
            <a:avLst/>
            <a:gdLst>
              <a:gd name="connsiteX0" fmla="*/ 105165 w 157641"/>
              <a:gd name="connsiteY0" fmla="*/ 0 h 169363"/>
              <a:gd name="connsiteX1" fmla="*/ 157641 w 157641"/>
              <a:gd name="connsiteY1" fmla="*/ 52477 h 169363"/>
              <a:gd name="connsiteX2" fmla="*/ 40756 w 157641"/>
              <a:gd name="connsiteY2" fmla="*/ 169363 h 169363"/>
              <a:gd name="connsiteX3" fmla="*/ 17273 w 157641"/>
              <a:gd name="connsiteY3" fmla="*/ 126100 h 169363"/>
              <a:gd name="connsiteX4" fmla="*/ 0 w 157641"/>
              <a:gd name="connsiteY4" fmla="*/ 105165 h 169363"/>
              <a:gd name="connsiteX5" fmla="*/ 105165 w 157641"/>
              <a:gd name="connsiteY5" fmla="*/ 0 h 16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41" h="169363">
                <a:moveTo>
                  <a:pt x="105165" y="0"/>
                </a:moveTo>
                <a:lnTo>
                  <a:pt x="157641" y="52477"/>
                </a:lnTo>
                <a:lnTo>
                  <a:pt x="40756" y="169363"/>
                </a:lnTo>
                <a:lnTo>
                  <a:pt x="17273" y="126100"/>
                </a:lnTo>
                <a:lnTo>
                  <a:pt x="0" y="105165"/>
                </a:lnTo>
                <a:lnTo>
                  <a:pt x="10516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lum bright="9000"/>
          </a:blip>
          <a:srcRect/>
          <a:stretch>
            <a:fillRect/>
          </a:stretch>
        </p:blipFill>
        <p:spPr bwMode="auto">
          <a:xfrm>
            <a:off x="549796" y="1124744"/>
            <a:ext cx="3916290" cy="1597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object 25"/>
          <p:cNvSpPr/>
          <p:nvPr/>
        </p:nvSpPr>
        <p:spPr>
          <a:xfrm rot="16200000">
            <a:off x="10119086" y="-1444064"/>
            <a:ext cx="46607" cy="3168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22225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"/>
          <p:cNvSpPr txBox="1"/>
          <p:nvPr/>
        </p:nvSpPr>
        <p:spPr>
          <a:xfrm>
            <a:off x="8686700" y="260648"/>
            <a:ext cx="8640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㈜</a:t>
            </a:r>
            <a:r>
              <a:rPr lang="en-US" altLang="ko-KR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KB</a:t>
            </a:r>
            <a:r>
              <a:rPr lang="ko-KR" altLang="en-US" sz="1100" b="1" spc="-20" dirty="0" err="1" smtClean="0">
                <a:solidFill>
                  <a:srgbClr val="39527B"/>
                </a:solidFill>
                <a:latin typeface="+mn-ea"/>
                <a:cs typeface="나눔스퀘어OTF ExtraBold"/>
              </a:rPr>
              <a:t>텍</a:t>
            </a: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 소개</a:t>
            </a:r>
            <a:endParaRPr sz="1100" b="1" dirty="0">
              <a:solidFill>
                <a:srgbClr val="39527B"/>
              </a:solidFill>
              <a:latin typeface="+mn-ea"/>
              <a:cs typeface="나눔스퀘어OTF ExtraBold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16201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7" name="오른쪽 화살표 26"/>
          <p:cNvSpPr/>
          <p:nvPr/>
        </p:nvSpPr>
        <p:spPr>
          <a:xfrm rot="10800000">
            <a:off x="5158308" y="5216871"/>
            <a:ext cx="1318503" cy="571500"/>
          </a:xfrm>
          <a:prstGeom prst="rightArrow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9" name="U자형 화살표 28"/>
          <p:cNvSpPr/>
          <p:nvPr/>
        </p:nvSpPr>
        <p:spPr>
          <a:xfrm rot="5400000">
            <a:off x="10249618" y="3687366"/>
            <a:ext cx="2643188" cy="720080"/>
          </a:xfrm>
          <a:prstGeom prst="uturnArrow">
            <a:avLst>
              <a:gd name="adj1" fmla="val 31729"/>
              <a:gd name="adj2" fmla="val 25000"/>
              <a:gd name="adj3" fmla="val 30333"/>
              <a:gd name="adj4" fmla="val 7852"/>
              <a:gd name="adj5" fmla="val 100000"/>
            </a:avLst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chemeClr val="tx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0" name="오른쪽 화살표 39"/>
          <p:cNvSpPr/>
          <p:nvPr/>
        </p:nvSpPr>
        <p:spPr>
          <a:xfrm>
            <a:off x="5302324" y="1628800"/>
            <a:ext cx="1230602" cy="571500"/>
          </a:xfrm>
          <a:prstGeom prst="rightArrow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37906" name="직사각형 27"/>
          <p:cNvSpPr>
            <a:spLocks noChangeArrowheads="1"/>
          </p:cNvSpPr>
          <p:nvPr/>
        </p:nvSpPr>
        <p:spPr bwMode="auto">
          <a:xfrm>
            <a:off x="8318276" y="6110188"/>
            <a:ext cx="15500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SMT </a:t>
            </a:r>
            <a:r>
              <a:rPr lang="en-US" altLang="ko-KR" sz="1600" dirty="0" err="1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Reflower</a:t>
            </a:r>
            <a:endParaRPr lang="ko-KR" altLang="en-US" sz="1600" dirty="0">
              <a:solidFill>
                <a:srgbClr val="0000FF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37915" name="그림 31" descr="LED모듈 5.jpg"/>
          <p:cNvPicPr>
            <a:picLocks noChangeAspect="1"/>
          </p:cNvPicPr>
          <p:nvPr/>
        </p:nvPicPr>
        <p:blipFill>
          <a:blip r:embed="rId2" cstate="screen">
            <a:lum bright="8000"/>
          </a:blip>
          <a:srcRect/>
          <a:stretch>
            <a:fillRect/>
          </a:stretch>
        </p:blipFill>
        <p:spPr bwMode="auto">
          <a:xfrm>
            <a:off x="7030516" y="4165972"/>
            <a:ext cx="4131308" cy="1889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그림 35" descr="Dispenser.JPG"/>
          <p:cNvPicPr>
            <a:picLocks noChangeAspect="1"/>
          </p:cNvPicPr>
          <p:nvPr/>
        </p:nvPicPr>
        <p:blipFill>
          <a:blip r:embed="rId3" cstate="print">
            <a:lum bright="8000"/>
          </a:blip>
          <a:srcRect l="24116" t="14637" r="9211" b="6691"/>
          <a:stretch>
            <a:fillRect/>
          </a:stretch>
        </p:blipFill>
        <p:spPr>
          <a:xfrm>
            <a:off x="693812" y="1357660"/>
            <a:ext cx="4223369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직사각형 25"/>
          <p:cNvSpPr>
            <a:spLocks noChangeArrowheads="1"/>
          </p:cNvSpPr>
          <p:nvPr/>
        </p:nvSpPr>
        <p:spPr bwMode="auto">
          <a:xfrm>
            <a:off x="1016893" y="3229868"/>
            <a:ext cx="299953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 Dispenser – Bonding on PCB</a:t>
            </a:r>
            <a:endParaRPr lang="ko-KR" altLang="en-US" sz="1600" dirty="0">
              <a:solidFill>
                <a:srgbClr val="0000FF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38" name="직사각형 29"/>
          <p:cNvSpPr>
            <a:spLocks noChangeArrowheads="1"/>
          </p:cNvSpPr>
          <p:nvPr/>
        </p:nvSpPr>
        <p:spPr bwMode="auto">
          <a:xfrm>
            <a:off x="7742212" y="3445892"/>
            <a:ext cx="33650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600" dirty="0" err="1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Mounter</a:t>
            </a:r>
            <a:r>
              <a:rPr lang="en-US" altLang="ko-KR" sz="1600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 : Mounting LED on PCB</a:t>
            </a:r>
            <a:endParaRPr lang="ko-KR" altLang="en-US" sz="1600" dirty="0">
              <a:solidFill>
                <a:srgbClr val="0000FF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1" name="직사각형 27"/>
          <p:cNvSpPr>
            <a:spLocks noChangeArrowheads="1"/>
          </p:cNvSpPr>
          <p:nvPr/>
        </p:nvSpPr>
        <p:spPr bwMode="auto">
          <a:xfrm>
            <a:off x="1084709" y="6038180"/>
            <a:ext cx="32032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Un-Loader</a:t>
            </a:r>
            <a:r>
              <a:rPr lang="ko-KR" altLang="en-US" sz="1600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600" dirty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: </a:t>
            </a:r>
            <a:r>
              <a:rPr lang="en-US" altLang="ko-KR" sz="1600" dirty="0" smtClean="0">
                <a:solidFill>
                  <a:srgbClr val="0000FF"/>
                </a:solidFill>
                <a:latin typeface="나눔스퀘어OTF ExtraBold" pitchFamily="34" charset="-127"/>
                <a:ea typeface="나눔스퀘어OTF ExtraBold" pitchFamily="34" charset="-127"/>
              </a:rPr>
              <a:t>Process Complete</a:t>
            </a:r>
            <a:endParaRPr lang="ko-KR" altLang="en-US" sz="1600" dirty="0">
              <a:solidFill>
                <a:srgbClr val="0000FF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2" name="TextBox 11"/>
          <p:cNvSpPr txBox="1">
            <a:spLocks noChangeArrowheads="1"/>
          </p:cNvSpPr>
          <p:nvPr/>
        </p:nvSpPr>
        <p:spPr bwMode="auto">
          <a:xfrm>
            <a:off x="526914" y="116633"/>
            <a:ext cx="3041761" cy="30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3867" tIns="41934" rIns="83867" bIns="41934">
            <a:spAutoFit/>
          </a:bodyPr>
          <a:lstStyle/>
          <a:p>
            <a:r>
              <a:rPr kumimoji="0" lang="en-US" altLang="ko-KR" sz="14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 LED</a:t>
            </a:r>
            <a:r>
              <a:rPr kumimoji="0" lang="ko-KR" altLang="en-US" sz="14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4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Module</a:t>
            </a:r>
            <a:r>
              <a:rPr kumimoji="0" lang="ko-KR" altLang="en-US" sz="14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4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Production Process</a:t>
            </a:r>
            <a:endParaRPr kumimoji="0" lang="ko-KR" altLang="en-US" sz="14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0" name="그림 29" descr="UNLOADER 3.jpg"/>
          <p:cNvPicPr>
            <a:picLocks noChangeAspect="1"/>
          </p:cNvPicPr>
          <p:nvPr/>
        </p:nvPicPr>
        <p:blipFill>
          <a:blip r:embed="rId4" cstate="print">
            <a:lum bright="8000"/>
          </a:blip>
          <a:stretch>
            <a:fillRect/>
          </a:stretch>
        </p:blipFill>
        <p:spPr>
          <a:xfrm>
            <a:off x="621804" y="3949948"/>
            <a:ext cx="4143110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그림 31" descr="LENS Mounter 2.JPG"/>
          <p:cNvPicPr>
            <a:picLocks noChangeAspect="1"/>
          </p:cNvPicPr>
          <p:nvPr/>
        </p:nvPicPr>
        <p:blipFill>
          <a:blip r:embed="rId5" cstate="print">
            <a:lum bright="8000"/>
          </a:blip>
          <a:stretch>
            <a:fillRect/>
          </a:stretch>
        </p:blipFill>
        <p:spPr>
          <a:xfrm>
            <a:off x="7030516" y="1357660"/>
            <a:ext cx="4223369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슬라이드 번호 개체 틀 73"/>
          <p:cNvSpPr txBox="1">
            <a:spLocks/>
          </p:cNvSpPr>
          <p:nvPr/>
        </p:nvSpPr>
        <p:spPr bwMode="auto">
          <a:xfrm>
            <a:off x="11253178" y="6681788"/>
            <a:ext cx="47270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3969" tIns="41985" rIns="83969" bIns="41985" anchor="ctr"/>
          <a:lstStyle/>
          <a:p>
            <a:pPr algn="r"/>
            <a:fld id="{CF8AF873-541A-4B63-82B7-D18CFD41FE34}" type="slidenum">
              <a:rPr kumimoji="0" lang="ko-KR" altLang="en-US" sz="120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pPr algn="r"/>
              <a:t>7</a:t>
            </a:fld>
            <a:endParaRPr kumimoji="0" lang="ko-KR" altLang="en-US" sz="120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사각형: 둥근 모서리 8">
            <a:extLst>
              <a:ext uri="{FF2B5EF4-FFF2-40B4-BE49-F238E27FC236}">
                <a16:creationId xmlns:a16="http://schemas.microsoft.com/office/drawing/2014/main" xmlns="" id="{652CDA6A-0CAD-07E3-825C-934589C1F90C}"/>
              </a:ext>
            </a:extLst>
          </p:cNvPr>
          <p:cNvSpPr/>
          <p:nvPr/>
        </p:nvSpPr>
        <p:spPr>
          <a:xfrm>
            <a:off x="707629" y="75067"/>
            <a:ext cx="6226302" cy="4495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tabLst>
                <a:tab pos="1524000" algn="l"/>
                <a:tab pos="2419350" algn="l"/>
              </a:tabLst>
              <a:defRPr/>
            </a:pP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회사현황</a:t>
            </a:r>
            <a:r>
              <a:rPr lang="en-US" altLang="ko-KR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-</a:t>
            </a: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생산자동화 설비</a:t>
            </a:r>
            <a:endParaRPr lang="ko-KR" altLang="en-US" sz="2000" dirty="0" smtClean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3" name="자유형: 도형 15">
            <a:extLst>
              <a:ext uri="{FF2B5EF4-FFF2-40B4-BE49-F238E27FC236}">
                <a16:creationId xmlns="" xmlns:a16="http://schemas.microsoft.com/office/drawing/2014/main" id="{1CCB7365-DFFF-F0B3-DCD7-0AA31A7DE673}"/>
              </a:ext>
            </a:extLst>
          </p:cNvPr>
          <p:cNvSpPr/>
          <p:nvPr/>
        </p:nvSpPr>
        <p:spPr>
          <a:xfrm>
            <a:off x="38638" y="75067"/>
            <a:ext cx="463413" cy="463413"/>
          </a:xfrm>
          <a:custGeom>
            <a:avLst/>
            <a:gdLst>
              <a:gd name="connsiteX0" fmla="*/ 327212 w 654424"/>
              <a:gd name="connsiteY0" fmla="*/ 0 h 654424"/>
              <a:gd name="connsiteX1" fmla="*/ 558586 w 654424"/>
              <a:gd name="connsiteY1" fmla="*/ 95838 h 654424"/>
              <a:gd name="connsiteX2" fmla="*/ 581268 w 654424"/>
              <a:gd name="connsiteY2" fmla="*/ 123330 h 654424"/>
              <a:gd name="connsiteX3" fmla="*/ 324353 w 654424"/>
              <a:gd name="connsiteY3" fmla="*/ 380245 h 654424"/>
              <a:gd name="connsiteX4" fmla="*/ 183712 w 654424"/>
              <a:gd name="connsiteY4" fmla="*/ 239603 h 654424"/>
              <a:gd name="connsiteX5" fmla="*/ 131235 w 654424"/>
              <a:gd name="connsiteY5" fmla="*/ 292080 h 654424"/>
              <a:gd name="connsiteX6" fmla="*/ 322556 w 654424"/>
              <a:gd name="connsiteY6" fmla="*/ 483401 h 654424"/>
              <a:gd name="connsiteX7" fmla="*/ 324791 w 654424"/>
              <a:gd name="connsiteY7" fmla="*/ 481167 h 654424"/>
              <a:gd name="connsiteX8" fmla="*/ 326588 w 654424"/>
              <a:gd name="connsiteY8" fmla="*/ 482963 h 654424"/>
              <a:gd name="connsiteX9" fmla="*/ 622024 w 654424"/>
              <a:gd name="connsiteY9" fmla="*/ 187528 h 654424"/>
              <a:gd name="connsiteX10" fmla="*/ 628710 w 654424"/>
              <a:gd name="connsiteY10" fmla="*/ 199846 h 654424"/>
              <a:gd name="connsiteX11" fmla="*/ 654424 w 654424"/>
              <a:gd name="connsiteY11" fmla="*/ 327212 h 654424"/>
              <a:gd name="connsiteX12" fmla="*/ 327212 w 654424"/>
              <a:gd name="connsiteY12" fmla="*/ 654424 h 654424"/>
              <a:gd name="connsiteX13" fmla="*/ 0 w 654424"/>
              <a:gd name="connsiteY13" fmla="*/ 327212 h 654424"/>
              <a:gd name="connsiteX14" fmla="*/ 327212 w 654424"/>
              <a:gd name="connsiteY14" fmla="*/ 0 h 65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4424" h="654424">
                <a:moveTo>
                  <a:pt x="327212" y="0"/>
                </a:moveTo>
                <a:cubicBezTo>
                  <a:pt x="417569" y="0"/>
                  <a:pt x="499372" y="36625"/>
                  <a:pt x="558586" y="95838"/>
                </a:cubicBezTo>
                <a:lnTo>
                  <a:pt x="581268" y="123330"/>
                </a:lnTo>
                <a:lnTo>
                  <a:pt x="324353" y="380245"/>
                </a:lnTo>
                <a:lnTo>
                  <a:pt x="183712" y="239603"/>
                </a:lnTo>
                <a:lnTo>
                  <a:pt x="131235" y="292080"/>
                </a:lnTo>
                <a:lnTo>
                  <a:pt x="322556" y="483401"/>
                </a:lnTo>
                <a:lnTo>
                  <a:pt x="324791" y="481167"/>
                </a:lnTo>
                <a:lnTo>
                  <a:pt x="326588" y="482963"/>
                </a:lnTo>
                <a:lnTo>
                  <a:pt x="622024" y="187528"/>
                </a:lnTo>
                <a:lnTo>
                  <a:pt x="628710" y="199846"/>
                </a:lnTo>
                <a:cubicBezTo>
                  <a:pt x="645268" y="238994"/>
                  <a:pt x="654424" y="282034"/>
                  <a:pt x="654424" y="327212"/>
                </a:cubicBezTo>
                <a:cubicBezTo>
                  <a:pt x="654424" y="507926"/>
                  <a:pt x="507926" y="654424"/>
                  <a:pt x="327212" y="654424"/>
                </a:cubicBezTo>
                <a:cubicBezTo>
                  <a:pt x="146498" y="654424"/>
                  <a:pt x="0" y="507926"/>
                  <a:pt x="0" y="327212"/>
                </a:cubicBezTo>
                <a:cubicBezTo>
                  <a:pt x="0" y="146498"/>
                  <a:pt x="146498" y="0"/>
                  <a:pt x="3272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4" name="자유형: 도형 14">
            <a:extLst>
              <a:ext uri="{FF2B5EF4-FFF2-40B4-BE49-F238E27FC236}">
                <a16:creationId xmlns="" xmlns:a16="http://schemas.microsoft.com/office/drawing/2014/main" id="{A284680E-B27A-DD3B-C483-D804F2959BC9}"/>
              </a:ext>
            </a:extLst>
          </p:cNvPr>
          <p:cNvSpPr/>
          <p:nvPr/>
        </p:nvSpPr>
        <p:spPr>
          <a:xfrm>
            <a:off x="450249" y="87931"/>
            <a:ext cx="111629" cy="119930"/>
          </a:xfrm>
          <a:custGeom>
            <a:avLst/>
            <a:gdLst>
              <a:gd name="connsiteX0" fmla="*/ 105165 w 157641"/>
              <a:gd name="connsiteY0" fmla="*/ 0 h 169363"/>
              <a:gd name="connsiteX1" fmla="*/ 157641 w 157641"/>
              <a:gd name="connsiteY1" fmla="*/ 52477 h 169363"/>
              <a:gd name="connsiteX2" fmla="*/ 40756 w 157641"/>
              <a:gd name="connsiteY2" fmla="*/ 169363 h 169363"/>
              <a:gd name="connsiteX3" fmla="*/ 17273 w 157641"/>
              <a:gd name="connsiteY3" fmla="*/ 126100 h 169363"/>
              <a:gd name="connsiteX4" fmla="*/ 0 w 157641"/>
              <a:gd name="connsiteY4" fmla="*/ 105165 h 169363"/>
              <a:gd name="connsiteX5" fmla="*/ 105165 w 157641"/>
              <a:gd name="connsiteY5" fmla="*/ 0 h 16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41" h="169363">
                <a:moveTo>
                  <a:pt x="105165" y="0"/>
                </a:moveTo>
                <a:lnTo>
                  <a:pt x="157641" y="52477"/>
                </a:lnTo>
                <a:lnTo>
                  <a:pt x="40756" y="169363"/>
                </a:lnTo>
                <a:lnTo>
                  <a:pt x="17273" y="126100"/>
                </a:lnTo>
                <a:lnTo>
                  <a:pt x="0" y="105165"/>
                </a:lnTo>
                <a:lnTo>
                  <a:pt x="10516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45" name="그림 44" descr="20180316_180534.jpg"/>
          <p:cNvPicPr>
            <a:picLocks noGrp="1" noChangeAspect="1"/>
          </p:cNvPicPr>
          <p:nvPr isPhoto="1"/>
        </p:nvPicPr>
        <p:blipFill>
          <a:blip r:embed="rId6" cstate="screen">
            <a:lum bright="5000"/>
          </a:blip>
          <a:stretch>
            <a:fillRect/>
          </a:stretch>
        </p:blipFill>
        <p:spPr>
          <a:xfrm>
            <a:off x="4238126" y="2333698"/>
            <a:ext cx="3208516" cy="28234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직사각형 27"/>
          <p:cNvSpPr/>
          <p:nvPr/>
        </p:nvSpPr>
        <p:spPr>
          <a:xfrm>
            <a:off x="693812" y="764704"/>
            <a:ext cx="2448272" cy="44894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1778">
              <a:defRPr/>
            </a:pP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LED</a:t>
            </a:r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Module Process 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34" name="Picture 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object 25"/>
          <p:cNvSpPr/>
          <p:nvPr/>
        </p:nvSpPr>
        <p:spPr>
          <a:xfrm rot="16200000">
            <a:off x="10119086" y="-1444064"/>
            <a:ext cx="46607" cy="3168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22225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2"/>
          <p:cNvSpPr txBox="1"/>
          <p:nvPr/>
        </p:nvSpPr>
        <p:spPr>
          <a:xfrm>
            <a:off x="8686700" y="260648"/>
            <a:ext cx="8640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㈜</a:t>
            </a:r>
            <a:r>
              <a:rPr lang="en-US" altLang="ko-KR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KB</a:t>
            </a:r>
            <a:r>
              <a:rPr lang="ko-KR" altLang="en-US" sz="1100" b="1" spc="-20" dirty="0" err="1" smtClean="0">
                <a:solidFill>
                  <a:srgbClr val="39527B"/>
                </a:solidFill>
                <a:latin typeface="+mn-ea"/>
                <a:cs typeface="나눔스퀘어OTF ExtraBold"/>
              </a:rPr>
              <a:t>텍</a:t>
            </a: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 소개</a:t>
            </a:r>
            <a:endParaRPr sz="1100" b="1" dirty="0">
              <a:solidFill>
                <a:srgbClr val="39527B"/>
              </a:solidFill>
              <a:latin typeface="+mn-ea"/>
              <a:cs typeface="나눔스퀘어OTF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각형: 둥근 모서리 8">
            <a:extLst>
              <a:ext uri="{FF2B5EF4-FFF2-40B4-BE49-F238E27FC236}">
                <a16:creationId xmlns:a16="http://schemas.microsoft.com/office/drawing/2014/main" xmlns="" id="{652CDA6A-0CAD-07E3-825C-934589C1F90C}"/>
              </a:ext>
            </a:extLst>
          </p:cNvPr>
          <p:cNvSpPr/>
          <p:nvPr/>
        </p:nvSpPr>
        <p:spPr>
          <a:xfrm>
            <a:off x="707629" y="75067"/>
            <a:ext cx="6226302" cy="4495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tabLst>
                <a:tab pos="1524000" algn="l"/>
                <a:tab pos="2419350" algn="l"/>
              </a:tabLst>
              <a:defRPr/>
            </a:pP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회사현황</a:t>
            </a:r>
            <a:r>
              <a:rPr lang="en-US" altLang="ko-KR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-</a:t>
            </a: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생산자동화 설비</a:t>
            </a:r>
            <a:endParaRPr lang="ko-KR" altLang="en-US" sz="2000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9" name="자유형: 도형 15">
            <a:extLst>
              <a:ext uri="{FF2B5EF4-FFF2-40B4-BE49-F238E27FC236}">
                <a16:creationId xmlns="" xmlns:a16="http://schemas.microsoft.com/office/drawing/2014/main" id="{1CCB7365-DFFF-F0B3-DCD7-0AA31A7DE673}"/>
              </a:ext>
            </a:extLst>
          </p:cNvPr>
          <p:cNvSpPr/>
          <p:nvPr/>
        </p:nvSpPr>
        <p:spPr>
          <a:xfrm>
            <a:off x="38638" y="75067"/>
            <a:ext cx="463413" cy="463413"/>
          </a:xfrm>
          <a:custGeom>
            <a:avLst/>
            <a:gdLst>
              <a:gd name="connsiteX0" fmla="*/ 327212 w 654424"/>
              <a:gd name="connsiteY0" fmla="*/ 0 h 654424"/>
              <a:gd name="connsiteX1" fmla="*/ 558586 w 654424"/>
              <a:gd name="connsiteY1" fmla="*/ 95838 h 654424"/>
              <a:gd name="connsiteX2" fmla="*/ 581268 w 654424"/>
              <a:gd name="connsiteY2" fmla="*/ 123330 h 654424"/>
              <a:gd name="connsiteX3" fmla="*/ 324353 w 654424"/>
              <a:gd name="connsiteY3" fmla="*/ 380245 h 654424"/>
              <a:gd name="connsiteX4" fmla="*/ 183712 w 654424"/>
              <a:gd name="connsiteY4" fmla="*/ 239603 h 654424"/>
              <a:gd name="connsiteX5" fmla="*/ 131235 w 654424"/>
              <a:gd name="connsiteY5" fmla="*/ 292080 h 654424"/>
              <a:gd name="connsiteX6" fmla="*/ 322556 w 654424"/>
              <a:gd name="connsiteY6" fmla="*/ 483401 h 654424"/>
              <a:gd name="connsiteX7" fmla="*/ 324791 w 654424"/>
              <a:gd name="connsiteY7" fmla="*/ 481167 h 654424"/>
              <a:gd name="connsiteX8" fmla="*/ 326588 w 654424"/>
              <a:gd name="connsiteY8" fmla="*/ 482963 h 654424"/>
              <a:gd name="connsiteX9" fmla="*/ 622024 w 654424"/>
              <a:gd name="connsiteY9" fmla="*/ 187528 h 654424"/>
              <a:gd name="connsiteX10" fmla="*/ 628710 w 654424"/>
              <a:gd name="connsiteY10" fmla="*/ 199846 h 654424"/>
              <a:gd name="connsiteX11" fmla="*/ 654424 w 654424"/>
              <a:gd name="connsiteY11" fmla="*/ 327212 h 654424"/>
              <a:gd name="connsiteX12" fmla="*/ 327212 w 654424"/>
              <a:gd name="connsiteY12" fmla="*/ 654424 h 654424"/>
              <a:gd name="connsiteX13" fmla="*/ 0 w 654424"/>
              <a:gd name="connsiteY13" fmla="*/ 327212 h 654424"/>
              <a:gd name="connsiteX14" fmla="*/ 327212 w 654424"/>
              <a:gd name="connsiteY14" fmla="*/ 0 h 65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4424" h="654424">
                <a:moveTo>
                  <a:pt x="327212" y="0"/>
                </a:moveTo>
                <a:cubicBezTo>
                  <a:pt x="417569" y="0"/>
                  <a:pt x="499372" y="36625"/>
                  <a:pt x="558586" y="95838"/>
                </a:cubicBezTo>
                <a:lnTo>
                  <a:pt x="581268" y="123330"/>
                </a:lnTo>
                <a:lnTo>
                  <a:pt x="324353" y="380245"/>
                </a:lnTo>
                <a:lnTo>
                  <a:pt x="183712" y="239603"/>
                </a:lnTo>
                <a:lnTo>
                  <a:pt x="131235" y="292080"/>
                </a:lnTo>
                <a:lnTo>
                  <a:pt x="322556" y="483401"/>
                </a:lnTo>
                <a:lnTo>
                  <a:pt x="324791" y="481167"/>
                </a:lnTo>
                <a:lnTo>
                  <a:pt x="326588" y="482963"/>
                </a:lnTo>
                <a:lnTo>
                  <a:pt x="622024" y="187528"/>
                </a:lnTo>
                <a:lnTo>
                  <a:pt x="628710" y="199846"/>
                </a:lnTo>
                <a:cubicBezTo>
                  <a:pt x="645268" y="238994"/>
                  <a:pt x="654424" y="282034"/>
                  <a:pt x="654424" y="327212"/>
                </a:cubicBezTo>
                <a:cubicBezTo>
                  <a:pt x="654424" y="507926"/>
                  <a:pt x="507926" y="654424"/>
                  <a:pt x="327212" y="654424"/>
                </a:cubicBezTo>
                <a:cubicBezTo>
                  <a:pt x="146498" y="654424"/>
                  <a:pt x="0" y="507926"/>
                  <a:pt x="0" y="327212"/>
                </a:cubicBezTo>
                <a:cubicBezTo>
                  <a:pt x="0" y="146498"/>
                  <a:pt x="146498" y="0"/>
                  <a:pt x="3272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자유형: 도형 14">
            <a:extLst>
              <a:ext uri="{FF2B5EF4-FFF2-40B4-BE49-F238E27FC236}">
                <a16:creationId xmlns="" xmlns:a16="http://schemas.microsoft.com/office/drawing/2014/main" id="{A284680E-B27A-DD3B-C483-D804F2959BC9}"/>
              </a:ext>
            </a:extLst>
          </p:cNvPr>
          <p:cNvSpPr/>
          <p:nvPr/>
        </p:nvSpPr>
        <p:spPr>
          <a:xfrm>
            <a:off x="450249" y="87931"/>
            <a:ext cx="111629" cy="119930"/>
          </a:xfrm>
          <a:custGeom>
            <a:avLst/>
            <a:gdLst>
              <a:gd name="connsiteX0" fmla="*/ 105165 w 157641"/>
              <a:gd name="connsiteY0" fmla="*/ 0 h 169363"/>
              <a:gd name="connsiteX1" fmla="*/ 157641 w 157641"/>
              <a:gd name="connsiteY1" fmla="*/ 52477 h 169363"/>
              <a:gd name="connsiteX2" fmla="*/ 40756 w 157641"/>
              <a:gd name="connsiteY2" fmla="*/ 169363 h 169363"/>
              <a:gd name="connsiteX3" fmla="*/ 17273 w 157641"/>
              <a:gd name="connsiteY3" fmla="*/ 126100 h 169363"/>
              <a:gd name="connsiteX4" fmla="*/ 0 w 157641"/>
              <a:gd name="connsiteY4" fmla="*/ 105165 h 169363"/>
              <a:gd name="connsiteX5" fmla="*/ 105165 w 157641"/>
              <a:gd name="connsiteY5" fmla="*/ 0 h 16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41" h="169363">
                <a:moveTo>
                  <a:pt x="105165" y="0"/>
                </a:moveTo>
                <a:lnTo>
                  <a:pt x="157641" y="52477"/>
                </a:lnTo>
                <a:lnTo>
                  <a:pt x="40756" y="169363"/>
                </a:lnTo>
                <a:lnTo>
                  <a:pt x="17273" y="126100"/>
                </a:lnTo>
                <a:lnTo>
                  <a:pt x="0" y="105165"/>
                </a:lnTo>
                <a:lnTo>
                  <a:pt x="10516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lum bright="13000"/>
          </a:blip>
          <a:srcRect/>
          <a:stretch>
            <a:fillRect/>
          </a:stretch>
        </p:blipFill>
        <p:spPr bwMode="auto">
          <a:xfrm>
            <a:off x="549796" y="1268761"/>
            <a:ext cx="4680520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>
            <a:lum bright="14000"/>
          </a:blip>
          <a:stretch>
            <a:fillRect/>
          </a:stretch>
        </p:blipFill>
        <p:spPr bwMode="auto">
          <a:xfrm>
            <a:off x="2422004" y="4365104"/>
            <a:ext cx="6061351" cy="22322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lum bright="14000"/>
          </a:blip>
          <a:srcRect/>
          <a:stretch>
            <a:fillRect/>
          </a:stretch>
        </p:blipFill>
        <p:spPr bwMode="auto">
          <a:xfrm>
            <a:off x="5374332" y="1268760"/>
            <a:ext cx="6304781" cy="24646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3" name="직사각형 22"/>
          <p:cNvSpPr/>
          <p:nvPr/>
        </p:nvSpPr>
        <p:spPr>
          <a:xfrm>
            <a:off x="7216824" y="764704"/>
            <a:ext cx="2477988" cy="43204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이형 부품 자동 자삽기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388995" y="836712"/>
            <a:ext cx="18722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Magazine Loader</a:t>
            </a:r>
            <a:endParaRPr lang="ko-KR" altLang="en-US" sz="1400" b="1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9699004" y="836712"/>
            <a:ext cx="187220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Magazine </a:t>
            </a:r>
            <a:r>
              <a:rPr lang="en-US" altLang="ko-KR" sz="1400" b="1" dirty="0" err="1" smtClean="0">
                <a:solidFill>
                  <a:schemeClr val="tx1">
                    <a:lumMod val="50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Unloader</a:t>
            </a:r>
            <a:endParaRPr lang="ko-KR" altLang="en-US" sz="1400" b="1" dirty="0">
              <a:solidFill>
                <a:schemeClr val="tx1">
                  <a:lumMod val="50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49796" y="764704"/>
            <a:ext cx="2664296" cy="43204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컨버터 라벨 자동 부착장비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422004" y="3861048"/>
            <a:ext cx="4176464" cy="387944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AOI(Automated Optical Inspection) </a:t>
            </a:r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장비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object 25"/>
          <p:cNvSpPr/>
          <p:nvPr/>
        </p:nvSpPr>
        <p:spPr>
          <a:xfrm rot="16200000">
            <a:off x="10119086" y="-1444064"/>
            <a:ext cx="46607" cy="3168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22225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"/>
          <p:cNvSpPr txBox="1"/>
          <p:nvPr/>
        </p:nvSpPr>
        <p:spPr>
          <a:xfrm>
            <a:off x="8686700" y="260648"/>
            <a:ext cx="8640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㈜</a:t>
            </a:r>
            <a:r>
              <a:rPr lang="en-US" altLang="ko-KR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KB</a:t>
            </a:r>
            <a:r>
              <a:rPr lang="ko-KR" altLang="en-US" sz="1100" b="1" spc="-20" dirty="0" err="1" smtClean="0">
                <a:solidFill>
                  <a:srgbClr val="39527B"/>
                </a:solidFill>
                <a:latin typeface="+mn-ea"/>
                <a:cs typeface="나눔스퀘어OTF ExtraBold"/>
              </a:rPr>
              <a:t>텍</a:t>
            </a: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 소개</a:t>
            </a:r>
            <a:endParaRPr sz="1100" b="1" dirty="0">
              <a:solidFill>
                <a:srgbClr val="39527B"/>
              </a:solidFill>
              <a:latin typeface="+mn-ea"/>
              <a:cs typeface="나눔스퀘어OTF ExtraBold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16201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171" name="Picture 3"/>
          <p:cNvPicPr>
            <a:picLocks noChangeAspect="1" noChangeArrowheads="1"/>
          </p:cNvPicPr>
          <p:nvPr/>
        </p:nvPicPr>
        <p:blipFill>
          <a:blip r:embed="rId3" cstate="print">
            <a:lum bright="3000"/>
          </a:blip>
          <a:srcRect/>
          <a:stretch>
            <a:fillRect/>
          </a:stretch>
        </p:blipFill>
        <p:spPr bwMode="auto">
          <a:xfrm>
            <a:off x="5878388" y="1321768"/>
            <a:ext cx="2880320" cy="4965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그림 25" descr="SKK_0195.JP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5996" y="3986014"/>
            <a:ext cx="4896000" cy="2305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3169" name="Picture 1"/>
          <p:cNvPicPr>
            <a:picLocks noChangeAspect="1" noChangeArrowheads="1"/>
          </p:cNvPicPr>
          <p:nvPr/>
        </p:nvPicPr>
        <p:blipFill>
          <a:blip r:embed="rId5" cstate="print">
            <a:lum bright="7000"/>
          </a:blip>
          <a:srcRect t="5381"/>
          <a:stretch>
            <a:fillRect/>
          </a:stretch>
        </p:blipFill>
        <p:spPr bwMode="auto">
          <a:xfrm>
            <a:off x="8902724" y="1321718"/>
            <a:ext cx="2736304" cy="49685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사각형: 둥근 모서리 8">
            <a:extLst>
              <a:ext uri="{FF2B5EF4-FFF2-40B4-BE49-F238E27FC236}">
                <a16:creationId xmlns:a16="http://schemas.microsoft.com/office/drawing/2014/main" xmlns="" id="{652CDA6A-0CAD-07E3-825C-934589C1F90C}"/>
              </a:ext>
            </a:extLst>
          </p:cNvPr>
          <p:cNvSpPr/>
          <p:nvPr/>
        </p:nvSpPr>
        <p:spPr>
          <a:xfrm>
            <a:off x="707629" y="75067"/>
            <a:ext cx="6226302" cy="4495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tabLst>
                <a:tab pos="1524000" algn="l"/>
                <a:tab pos="2419350" algn="l"/>
              </a:tabLst>
              <a:defRPr/>
            </a:pP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회사현황</a:t>
            </a:r>
            <a:r>
              <a:rPr lang="en-US" altLang="ko-KR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-INSPECTION LINE</a:t>
            </a:r>
            <a:endParaRPr lang="ko-KR" altLang="en-US" sz="2000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8" name="자유형: 도형 15">
            <a:extLst>
              <a:ext uri="{FF2B5EF4-FFF2-40B4-BE49-F238E27FC236}">
                <a16:creationId xmlns="" xmlns:a16="http://schemas.microsoft.com/office/drawing/2014/main" id="{1CCB7365-DFFF-F0B3-DCD7-0AA31A7DE673}"/>
              </a:ext>
            </a:extLst>
          </p:cNvPr>
          <p:cNvSpPr/>
          <p:nvPr/>
        </p:nvSpPr>
        <p:spPr>
          <a:xfrm>
            <a:off x="38638" y="75067"/>
            <a:ext cx="463413" cy="463413"/>
          </a:xfrm>
          <a:custGeom>
            <a:avLst/>
            <a:gdLst>
              <a:gd name="connsiteX0" fmla="*/ 327212 w 654424"/>
              <a:gd name="connsiteY0" fmla="*/ 0 h 654424"/>
              <a:gd name="connsiteX1" fmla="*/ 558586 w 654424"/>
              <a:gd name="connsiteY1" fmla="*/ 95838 h 654424"/>
              <a:gd name="connsiteX2" fmla="*/ 581268 w 654424"/>
              <a:gd name="connsiteY2" fmla="*/ 123330 h 654424"/>
              <a:gd name="connsiteX3" fmla="*/ 324353 w 654424"/>
              <a:gd name="connsiteY3" fmla="*/ 380245 h 654424"/>
              <a:gd name="connsiteX4" fmla="*/ 183712 w 654424"/>
              <a:gd name="connsiteY4" fmla="*/ 239603 h 654424"/>
              <a:gd name="connsiteX5" fmla="*/ 131235 w 654424"/>
              <a:gd name="connsiteY5" fmla="*/ 292080 h 654424"/>
              <a:gd name="connsiteX6" fmla="*/ 322556 w 654424"/>
              <a:gd name="connsiteY6" fmla="*/ 483401 h 654424"/>
              <a:gd name="connsiteX7" fmla="*/ 324791 w 654424"/>
              <a:gd name="connsiteY7" fmla="*/ 481167 h 654424"/>
              <a:gd name="connsiteX8" fmla="*/ 326588 w 654424"/>
              <a:gd name="connsiteY8" fmla="*/ 482963 h 654424"/>
              <a:gd name="connsiteX9" fmla="*/ 622024 w 654424"/>
              <a:gd name="connsiteY9" fmla="*/ 187528 h 654424"/>
              <a:gd name="connsiteX10" fmla="*/ 628710 w 654424"/>
              <a:gd name="connsiteY10" fmla="*/ 199846 h 654424"/>
              <a:gd name="connsiteX11" fmla="*/ 654424 w 654424"/>
              <a:gd name="connsiteY11" fmla="*/ 327212 h 654424"/>
              <a:gd name="connsiteX12" fmla="*/ 327212 w 654424"/>
              <a:gd name="connsiteY12" fmla="*/ 654424 h 654424"/>
              <a:gd name="connsiteX13" fmla="*/ 0 w 654424"/>
              <a:gd name="connsiteY13" fmla="*/ 327212 h 654424"/>
              <a:gd name="connsiteX14" fmla="*/ 327212 w 654424"/>
              <a:gd name="connsiteY14" fmla="*/ 0 h 65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4424" h="654424">
                <a:moveTo>
                  <a:pt x="327212" y="0"/>
                </a:moveTo>
                <a:cubicBezTo>
                  <a:pt x="417569" y="0"/>
                  <a:pt x="499372" y="36625"/>
                  <a:pt x="558586" y="95838"/>
                </a:cubicBezTo>
                <a:lnTo>
                  <a:pt x="581268" y="123330"/>
                </a:lnTo>
                <a:lnTo>
                  <a:pt x="324353" y="380245"/>
                </a:lnTo>
                <a:lnTo>
                  <a:pt x="183712" y="239603"/>
                </a:lnTo>
                <a:lnTo>
                  <a:pt x="131235" y="292080"/>
                </a:lnTo>
                <a:lnTo>
                  <a:pt x="322556" y="483401"/>
                </a:lnTo>
                <a:lnTo>
                  <a:pt x="324791" y="481167"/>
                </a:lnTo>
                <a:lnTo>
                  <a:pt x="326588" y="482963"/>
                </a:lnTo>
                <a:lnTo>
                  <a:pt x="622024" y="187528"/>
                </a:lnTo>
                <a:lnTo>
                  <a:pt x="628710" y="199846"/>
                </a:lnTo>
                <a:cubicBezTo>
                  <a:pt x="645268" y="238994"/>
                  <a:pt x="654424" y="282034"/>
                  <a:pt x="654424" y="327212"/>
                </a:cubicBezTo>
                <a:cubicBezTo>
                  <a:pt x="654424" y="507926"/>
                  <a:pt x="507926" y="654424"/>
                  <a:pt x="327212" y="654424"/>
                </a:cubicBezTo>
                <a:cubicBezTo>
                  <a:pt x="146498" y="654424"/>
                  <a:pt x="0" y="507926"/>
                  <a:pt x="0" y="327212"/>
                </a:cubicBezTo>
                <a:cubicBezTo>
                  <a:pt x="0" y="146498"/>
                  <a:pt x="146498" y="0"/>
                  <a:pt x="3272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자유형: 도형 14">
            <a:extLst>
              <a:ext uri="{FF2B5EF4-FFF2-40B4-BE49-F238E27FC236}">
                <a16:creationId xmlns="" xmlns:a16="http://schemas.microsoft.com/office/drawing/2014/main" id="{A284680E-B27A-DD3B-C483-D804F2959BC9}"/>
              </a:ext>
            </a:extLst>
          </p:cNvPr>
          <p:cNvSpPr/>
          <p:nvPr/>
        </p:nvSpPr>
        <p:spPr>
          <a:xfrm>
            <a:off x="450249" y="87931"/>
            <a:ext cx="111629" cy="119930"/>
          </a:xfrm>
          <a:custGeom>
            <a:avLst/>
            <a:gdLst>
              <a:gd name="connsiteX0" fmla="*/ 105165 w 157641"/>
              <a:gd name="connsiteY0" fmla="*/ 0 h 169363"/>
              <a:gd name="connsiteX1" fmla="*/ 157641 w 157641"/>
              <a:gd name="connsiteY1" fmla="*/ 52477 h 169363"/>
              <a:gd name="connsiteX2" fmla="*/ 40756 w 157641"/>
              <a:gd name="connsiteY2" fmla="*/ 169363 h 169363"/>
              <a:gd name="connsiteX3" fmla="*/ 17273 w 157641"/>
              <a:gd name="connsiteY3" fmla="*/ 126100 h 169363"/>
              <a:gd name="connsiteX4" fmla="*/ 0 w 157641"/>
              <a:gd name="connsiteY4" fmla="*/ 105165 h 169363"/>
              <a:gd name="connsiteX5" fmla="*/ 105165 w 157641"/>
              <a:gd name="connsiteY5" fmla="*/ 0 h 16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41" h="169363">
                <a:moveTo>
                  <a:pt x="105165" y="0"/>
                </a:moveTo>
                <a:lnTo>
                  <a:pt x="157641" y="52477"/>
                </a:lnTo>
                <a:lnTo>
                  <a:pt x="40756" y="169363"/>
                </a:lnTo>
                <a:lnTo>
                  <a:pt x="17273" y="126100"/>
                </a:lnTo>
                <a:lnTo>
                  <a:pt x="0" y="105165"/>
                </a:lnTo>
                <a:lnTo>
                  <a:pt x="10516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9131324" y="836712"/>
            <a:ext cx="2219672" cy="41299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자동 </a:t>
            </a:r>
            <a:r>
              <a:rPr lang="ko-KR" altLang="en-US" sz="1600" b="1" dirty="0" err="1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내전압</a:t>
            </a:r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검사기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6310436" y="836712"/>
            <a:ext cx="1872208" cy="41299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자동 특성 검사기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133972" y="836712"/>
            <a:ext cx="1872208" cy="41299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자동 검사 </a:t>
            </a: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LINE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1847" y="1321718"/>
            <a:ext cx="3096344" cy="2503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object 25"/>
          <p:cNvSpPr/>
          <p:nvPr/>
        </p:nvSpPr>
        <p:spPr>
          <a:xfrm rot="16200000">
            <a:off x="10119086" y="-1444064"/>
            <a:ext cx="46607" cy="3168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22225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"/>
          <p:cNvSpPr txBox="1"/>
          <p:nvPr/>
        </p:nvSpPr>
        <p:spPr>
          <a:xfrm>
            <a:off x="8686700" y="260648"/>
            <a:ext cx="8640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㈜</a:t>
            </a:r>
            <a:r>
              <a:rPr lang="en-US" altLang="ko-KR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KB</a:t>
            </a:r>
            <a:r>
              <a:rPr lang="ko-KR" altLang="en-US" sz="1100" b="1" spc="-20" dirty="0" err="1" smtClean="0">
                <a:solidFill>
                  <a:srgbClr val="39527B"/>
                </a:solidFill>
                <a:latin typeface="+mn-ea"/>
                <a:cs typeface="나눔스퀘어OTF ExtraBold"/>
              </a:rPr>
              <a:t>텍</a:t>
            </a: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 소개</a:t>
            </a:r>
            <a:endParaRPr sz="1100" b="1" dirty="0">
              <a:solidFill>
                <a:srgbClr val="39527B"/>
              </a:solidFill>
              <a:latin typeface="+mn-ea"/>
              <a:cs typeface="나눔스퀘어OTF ExtraBold"/>
            </a:endParaRPr>
          </a:p>
        </p:txBody>
      </p:sp>
      <p:pic>
        <p:nvPicPr>
          <p:cNvPr id="23" name="그림 22" descr="SKK_0195.JP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1804" y="3986014"/>
            <a:ext cx="4896000" cy="2305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7655" y="1321718"/>
            <a:ext cx="3096344" cy="2503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0616201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사각형: 둥근 모서리 8">
            <a:extLst>
              <a:ext uri="{FF2B5EF4-FFF2-40B4-BE49-F238E27FC236}">
                <a16:creationId xmlns:a16="http://schemas.microsoft.com/office/drawing/2014/main" xmlns="" id="{652CDA6A-0CAD-07E3-825C-934589C1F90C}"/>
              </a:ext>
            </a:extLst>
          </p:cNvPr>
          <p:cNvSpPr/>
          <p:nvPr/>
        </p:nvSpPr>
        <p:spPr>
          <a:xfrm>
            <a:off x="707629" y="75067"/>
            <a:ext cx="6226302" cy="4495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tabLst>
                <a:tab pos="1524000" algn="l"/>
                <a:tab pos="2419350" algn="l"/>
              </a:tabLst>
              <a:defRPr/>
            </a:pP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회사현황</a:t>
            </a:r>
            <a:r>
              <a:rPr lang="en-US" altLang="ko-KR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-MEASURING INSTRUMENT</a:t>
            </a:r>
            <a:endParaRPr lang="ko-KR" altLang="en-US" sz="2000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4" name="자유형: 도형 15">
            <a:extLst>
              <a:ext uri="{FF2B5EF4-FFF2-40B4-BE49-F238E27FC236}">
                <a16:creationId xmlns="" xmlns:a16="http://schemas.microsoft.com/office/drawing/2014/main" id="{1CCB7365-DFFF-F0B3-DCD7-0AA31A7DE673}"/>
              </a:ext>
            </a:extLst>
          </p:cNvPr>
          <p:cNvSpPr/>
          <p:nvPr/>
        </p:nvSpPr>
        <p:spPr>
          <a:xfrm>
            <a:off x="38638" y="75067"/>
            <a:ext cx="463413" cy="463413"/>
          </a:xfrm>
          <a:custGeom>
            <a:avLst/>
            <a:gdLst>
              <a:gd name="connsiteX0" fmla="*/ 327212 w 654424"/>
              <a:gd name="connsiteY0" fmla="*/ 0 h 654424"/>
              <a:gd name="connsiteX1" fmla="*/ 558586 w 654424"/>
              <a:gd name="connsiteY1" fmla="*/ 95838 h 654424"/>
              <a:gd name="connsiteX2" fmla="*/ 581268 w 654424"/>
              <a:gd name="connsiteY2" fmla="*/ 123330 h 654424"/>
              <a:gd name="connsiteX3" fmla="*/ 324353 w 654424"/>
              <a:gd name="connsiteY3" fmla="*/ 380245 h 654424"/>
              <a:gd name="connsiteX4" fmla="*/ 183712 w 654424"/>
              <a:gd name="connsiteY4" fmla="*/ 239603 h 654424"/>
              <a:gd name="connsiteX5" fmla="*/ 131235 w 654424"/>
              <a:gd name="connsiteY5" fmla="*/ 292080 h 654424"/>
              <a:gd name="connsiteX6" fmla="*/ 322556 w 654424"/>
              <a:gd name="connsiteY6" fmla="*/ 483401 h 654424"/>
              <a:gd name="connsiteX7" fmla="*/ 324791 w 654424"/>
              <a:gd name="connsiteY7" fmla="*/ 481167 h 654424"/>
              <a:gd name="connsiteX8" fmla="*/ 326588 w 654424"/>
              <a:gd name="connsiteY8" fmla="*/ 482963 h 654424"/>
              <a:gd name="connsiteX9" fmla="*/ 622024 w 654424"/>
              <a:gd name="connsiteY9" fmla="*/ 187528 h 654424"/>
              <a:gd name="connsiteX10" fmla="*/ 628710 w 654424"/>
              <a:gd name="connsiteY10" fmla="*/ 199846 h 654424"/>
              <a:gd name="connsiteX11" fmla="*/ 654424 w 654424"/>
              <a:gd name="connsiteY11" fmla="*/ 327212 h 654424"/>
              <a:gd name="connsiteX12" fmla="*/ 327212 w 654424"/>
              <a:gd name="connsiteY12" fmla="*/ 654424 h 654424"/>
              <a:gd name="connsiteX13" fmla="*/ 0 w 654424"/>
              <a:gd name="connsiteY13" fmla="*/ 327212 h 654424"/>
              <a:gd name="connsiteX14" fmla="*/ 327212 w 654424"/>
              <a:gd name="connsiteY14" fmla="*/ 0 h 65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4424" h="654424">
                <a:moveTo>
                  <a:pt x="327212" y="0"/>
                </a:moveTo>
                <a:cubicBezTo>
                  <a:pt x="417569" y="0"/>
                  <a:pt x="499372" y="36625"/>
                  <a:pt x="558586" y="95838"/>
                </a:cubicBezTo>
                <a:lnTo>
                  <a:pt x="581268" y="123330"/>
                </a:lnTo>
                <a:lnTo>
                  <a:pt x="324353" y="380245"/>
                </a:lnTo>
                <a:lnTo>
                  <a:pt x="183712" y="239603"/>
                </a:lnTo>
                <a:lnTo>
                  <a:pt x="131235" y="292080"/>
                </a:lnTo>
                <a:lnTo>
                  <a:pt x="322556" y="483401"/>
                </a:lnTo>
                <a:lnTo>
                  <a:pt x="324791" y="481167"/>
                </a:lnTo>
                <a:lnTo>
                  <a:pt x="326588" y="482963"/>
                </a:lnTo>
                <a:lnTo>
                  <a:pt x="622024" y="187528"/>
                </a:lnTo>
                <a:lnTo>
                  <a:pt x="628710" y="199846"/>
                </a:lnTo>
                <a:cubicBezTo>
                  <a:pt x="645268" y="238994"/>
                  <a:pt x="654424" y="282034"/>
                  <a:pt x="654424" y="327212"/>
                </a:cubicBezTo>
                <a:cubicBezTo>
                  <a:pt x="654424" y="507926"/>
                  <a:pt x="507926" y="654424"/>
                  <a:pt x="327212" y="654424"/>
                </a:cubicBezTo>
                <a:cubicBezTo>
                  <a:pt x="146498" y="654424"/>
                  <a:pt x="0" y="507926"/>
                  <a:pt x="0" y="327212"/>
                </a:cubicBezTo>
                <a:cubicBezTo>
                  <a:pt x="0" y="146498"/>
                  <a:pt x="146498" y="0"/>
                  <a:pt x="3272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9" name="자유형: 도형 14">
            <a:extLst>
              <a:ext uri="{FF2B5EF4-FFF2-40B4-BE49-F238E27FC236}">
                <a16:creationId xmlns="" xmlns:a16="http://schemas.microsoft.com/office/drawing/2014/main" id="{A284680E-B27A-DD3B-C483-D804F2959BC9}"/>
              </a:ext>
            </a:extLst>
          </p:cNvPr>
          <p:cNvSpPr/>
          <p:nvPr/>
        </p:nvSpPr>
        <p:spPr>
          <a:xfrm>
            <a:off x="450249" y="87931"/>
            <a:ext cx="111629" cy="119930"/>
          </a:xfrm>
          <a:custGeom>
            <a:avLst/>
            <a:gdLst>
              <a:gd name="connsiteX0" fmla="*/ 105165 w 157641"/>
              <a:gd name="connsiteY0" fmla="*/ 0 h 169363"/>
              <a:gd name="connsiteX1" fmla="*/ 157641 w 157641"/>
              <a:gd name="connsiteY1" fmla="*/ 52477 h 169363"/>
              <a:gd name="connsiteX2" fmla="*/ 40756 w 157641"/>
              <a:gd name="connsiteY2" fmla="*/ 169363 h 169363"/>
              <a:gd name="connsiteX3" fmla="*/ 17273 w 157641"/>
              <a:gd name="connsiteY3" fmla="*/ 126100 h 169363"/>
              <a:gd name="connsiteX4" fmla="*/ 0 w 157641"/>
              <a:gd name="connsiteY4" fmla="*/ 105165 h 169363"/>
              <a:gd name="connsiteX5" fmla="*/ 105165 w 157641"/>
              <a:gd name="connsiteY5" fmla="*/ 0 h 16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41" h="169363">
                <a:moveTo>
                  <a:pt x="105165" y="0"/>
                </a:moveTo>
                <a:lnTo>
                  <a:pt x="157641" y="52477"/>
                </a:lnTo>
                <a:lnTo>
                  <a:pt x="40756" y="169363"/>
                </a:lnTo>
                <a:lnTo>
                  <a:pt x="17273" y="126100"/>
                </a:lnTo>
                <a:lnTo>
                  <a:pt x="0" y="105165"/>
                </a:lnTo>
                <a:lnTo>
                  <a:pt x="10516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54720" y="623987"/>
            <a:ext cx="2143348" cy="36004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구형 </a:t>
            </a:r>
            <a:r>
              <a:rPr lang="ko-KR" altLang="en-US" sz="1600" b="1" dirty="0" err="1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광속구</a:t>
            </a:r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System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lum bright="9000"/>
          </a:blip>
          <a:srcRect/>
          <a:stretch>
            <a:fillRect/>
          </a:stretch>
        </p:blipFill>
        <p:spPr bwMode="auto">
          <a:xfrm>
            <a:off x="839862" y="4156571"/>
            <a:ext cx="4822502" cy="238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lum bright="6000"/>
          </a:blip>
          <a:srcRect/>
          <a:stretch>
            <a:fillRect/>
          </a:stretch>
        </p:blipFill>
        <p:spPr bwMode="auto">
          <a:xfrm>
            <a:off x="854720" y="1056035"/>
            <a:ext cx="2647404" cy="25338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직사각형 15"/>
          <p:cNvSpPr/>
          <p:nvPr/>
        </p:nvSpPr>
        <p:spPr>
          <a:xfrm>
            <a:off x="9910836" y="3501008"/>
            <a:ext cx="1872208" cy="36004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플리커</a:t>
            </a:r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 측정기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39862" y="3695948"/>
            <a:ext cx="2590254" cy="36004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감성조명 자동 검사기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lum bright="6000"/>
          </a:blip>
          <a:srcRect/>
          <a:stretch>
            <a:fillRect/>
          </a:stretch>
        </p:blipFill>
        <p:spPr bwMode="auto">
          <a:xfrm>
            <a:off x="3574132" y="1056035"/>
            <a:ext cx="2736304" cy="25155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82444" y="1039272"/>
            <a:ext cx="1204958" cy="25337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그림 21" descr="최진호프로_26.6.15_GS간접등4종_1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00" r="4000" b="6722"/>
          <a:stretch>
            <a:fillRect/>
          </a:stretch>
        </p:blipFill>
        <p:spPr>
          <a:xfrm>
            <a:off x="7678588" y="1052736"/>
            <a:ext cx="2088232" cy="2996159"/>
          </a:xfrm>
          <a:prstGeom prst="rect">
            <a:avLst/>
          </a:prstGeom>
          <a:ln w="3175" cmpd="sng">
            <a:solidFill>
              <a:schemeClr val="tx1">
                <a:lumMod val="50000"/>
              </a:schemeClr>
            </a:solidFill>
            <a:prstDash val="sysDot"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E4E4E4"/>
              </a:clrFrom>
              <a:clrTo>
                <a:srgbClr val="E4E4E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69456" y="4077072"/>
            <a:ext cx="247889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 cstate="print"/>
          <a:srcRect t="3762"/>
          <a:stretch>
            <a:fillRect/>
          </a:stretch>
        </p:blipFill>
        <p:spPr bwMode="auto">
          <a:xfrm>
            <a:off x="5734372" y="4711717"/>
            <a:ext cx="3616766" cy="1842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순서도: 처리 22"/>
          <p:cNvSpPr/>
          <p:nvPr/>
        </p:nvSpPr>
        <p:spPr>
          <a:xfrm>
            <a:off x="9307720" y="4711717"/>
            <a:ext cx="360040" cy="1872208"/>
          </a:xfrm>
          <a:prstGeom prst="flowChartProcess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>
              <a:rot lat="0" lon="0" rev="21594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bject 25"/>
          <p:cNvSpPr/>
          <p:nvPr/>
        </p:nvSpPr>
        <p:spPr>
          <a:xfrm rot="16200000">
            <a:off x="10119086" y="-1444064"/>
            <a:ext cx="46607" cy="3168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22225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"/>
          <p:cNvSpPr txBox="1"/>
          <p:nvPr/>
        </p:nvSpPr>
        <p:spPr>
          <a:xfrm>
            <a:off x="8686700" y="260648"/>
            <a:ext cx="8640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㈜</a:t>
            </a:r>
            <a:r>
              <a:rPr lang="en-US" altLang="ko-KR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KB</a:t>
            </a:r>
            <a:r>
              <a:rPr lang="ko-KR" altLang="en-US" sz="1100" b="1" spc="-20" dirty="0" err="1" smtClean="0">
                <a:solidFill>
                  <a:srgbClr val="39527B"/>
                </a:solidFill>
                <a:latin typeface="+mn-ea"/>
                <a:cs typeface="나눔스퀘어OTF ExtraBold"/>
              </a:rPr>
              <a:t>텍</a:t>
            </a: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 소개</a:t>
            </a:r>
            <a:endParaRPr sz="1100" b="1" dirty="0">
              <a:solidFill>
                <a:srgbClr val="39527B"/>
              </a:solidFill>
              <a:latin typeface="+mn-ea"/>
              <a:cs typeface="나눔스퀘어OTF ExtraBold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3414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679316" y="2810636"/>
          <a:ext cx="5375526" cy="3814658"/>
        </p:xfrm>
        <a:graphic>
          <a:graphicData uri="http://schemas.openxmlformats.org/drawingml/2006/table">
            <a:tbl>
              <a:tblPr/>
              <a:tblGrid>
                <a:gridCol w="278346"/>
                <a:gridCol w="1668168"/>
                <a:gridCol w="1204788"/>
                <a:gridCol w="1294064"/>
                <a:gridCol w="930160"/>
              </a:tblGrid>
              <a:tr h="124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5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NO.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5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설비명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5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MAKER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5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MODEL NO.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5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관리부서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</a:tr>
              <a:tr h="160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POWER ANALYZER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VOLTECH /</a:t>
                      </a:r>
                      <a:r>
                        <a:rPr 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KinetiQ</a:t>
                      </a:r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PM3000A /PM1000+ /PPA2520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 </a:t>
                      </a:r>
                      <a:r>
                        <a:rPr lang="en-US" altLang="ko-KR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 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DIGITAL POWER METER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아이텍일렉트로닉스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IT9121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YOKOGAWA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253311/WT333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  <a:r>
                        <a:rPr lang="en-US" altLang="ko-KR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 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OSCILLOSCOPE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GwINSTEK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GDS-2102A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7330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Tektronix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TDS520A /TDS3032C /TDS460A /DPO3032 /TBS1052B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아이텍일렉트로닉스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DPO4032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H/P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54600B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60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NON CONTACT MILLIAMMETER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F.W.BELL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mA-2000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 </a:t>
                      </a:r>
                      <a:r>
                        <a:rPr lang="en-US" altLang="ko-KR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 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5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DIGITAL MULTIMETER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HEWLETT PACKARD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34401A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CHEKMAN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TK-4001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6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TRUE RMS MULTIMETER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FLUKE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87 / 187 / 287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7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MULTIMETER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PHILIPS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PM2525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8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LCR METER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HIOKI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IM3523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FLUKE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PM6306A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9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조도계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TES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TES-1332A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10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버어니어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캘리퍼스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MITUTOYO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CD-15CXP /CD-15APX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 </a:t>
                      </a:r>
                      <a:r>
                        <a:rPr lang="en-US" altLang="ko-KR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 </a:t>
                      </a:r>
                      <a:r>
                        <a:rPr lang="ko-KR" altLang="en-US" sz="600" b="1" i="0" u="none" strike="noStrike" dirty="0" err="1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COMS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WH0222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11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외측마이크로미터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MITUTOYO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M110-25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12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내전압시험기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ILOSAM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ILO-PT5010 /ILO-PT2004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  </a:t>
                      </a:r>
                      <a:r>
                        <a:rPr lang="en-US" altLang="ko-KR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</a:t>
                      </a:r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한일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HPT-5010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13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내전압</a:t>
                      </a:r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절연저항시험기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KIKUSUI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TOS5302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14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항온 </a:t>
                      </a:r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항습기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대원과학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DS-820 / DS-820T-P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 </a:t>
                      </a:r>
                      <a:r>
                        <a:rPr lang="en-US" altLang="ko-KR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 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15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광속구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시스템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에버파인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2m Sphere system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16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POWER SOURCE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PACIFIC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115-ASX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17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아이텍일렉트로닉스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IT7322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60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18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전압조정기</a:t>
                      </a:r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(</a:t>
                      </a:r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AC POWER SOURCE)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KEYSIGHT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AC6801A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19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전압조정기</a:t>
                      </a:r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(</a:t>
                      </a:r>
                      <a:r>
                        <a:rPr 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Slidacs</a:t>
                      </a:r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)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대림 </a:t>
                      </a:r>
                      <a:r>
                        <a:rPr lang="en-US" altLang="ko-KR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 </a:t>
                      </a:r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대광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3kV /5kV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 </a:t>
                      </a:r>
                      <a:r>
                        <a:rPr lang="en-US" altLang="ko-KR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 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20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FREQUENCY CONVERTER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아이텍일렉트로닉스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ITF2000SLV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21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AVR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세진파워테크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2KVA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22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POWER SOURCE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KIKUSUI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PCR 500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23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에이씨피코리아㈜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NONE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78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24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TRANSFORMER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세명전기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BTR-1P2KVA 60-D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7715" marR="7715" marT="57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6246813" y="2810652"/>
          <a:ext cx="5567500" cy="3858701"/>
        </p:xfrm>
        <a:graphic>
          <a:graphicData uri="http://schemas.openxmlformats.org/drawingml/2006/table">
            <a:tbl>
              <a:tblPr/>
              <a:tblGrid>
                <a:gridCol w="397698"/>
                <a:gridCol w="1621443"/>
                <a:gridCol w="1244372"/>
                <a:gridCol w="1371711"/>
                <a:gridCol w="932276"/>
              </a:tblGrid>
              <a:tr h="11984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5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NO.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5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설비명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5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MAKER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5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MODEL NO.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5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관리부서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25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온도기록계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GRAPHTEC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midi LOGGER GL220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 </a:t>
                      </a:r>
                      <a:r>
                        <a:rPr lang="en-US" altLang="ko-KR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 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26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CHANNEL 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온도기록계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Tectronix</a:t>
                      </a:r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DTM920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27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절연저항계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DONG HWA ELECTRONIC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DH8050-04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28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새한계기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SH-1000M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고객지원부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29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누설전류계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CHUNILL ELECTRIC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C-3226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30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ELECTRONIC LOAD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아이텍일렉트로닉스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IT8912E / IT8512+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31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DAE GIL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EL-200P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 </a:t>
                      </a:r>
                      <a:r>
                        <a:rPr lang="en-US" altLang="ko-KR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 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32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ELECTRONIC LOAD MAINFRAME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FRODIGIT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3300F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33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감전보호시험기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SMTECHNO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TF302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34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온습도계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THERMO HYGROMETER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303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35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AC/DC CURRENT PROBE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Tektronix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TCPA300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36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CURRENT PROBE AMPLIFIER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Tektronix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TM502A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37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DC POWER SUPPLY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아이텍일렉트로닉스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IT6723H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38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Rek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ps-303D+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39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소음계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TES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TES 1357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40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ESL*EMI TEST RECEIVER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ROHDE &amp; SCHWARZ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9KHz-3GHz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41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전도측정장비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ROHDE &amp; SCHWARZ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ENV216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42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방사측정장비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ROHDE &amp; SCHWARZ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CDNE M2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43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LIGHTNING SURGE GENERATOR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SANKI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SKS-0506GA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088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44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전기식지시저울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㈜카스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10CS / 50AC / MW-2N(3000G)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생산부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  <a:r>
                        <a:rPr lang="en-US" altLang="ko-KR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/ </a:t>
                      </a:r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구매자재부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45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ON/OFF TESTER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HANYOUNG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TF62NE_60D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연구소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46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색차계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TES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TES 136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47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DIGITAL FORCE GAUGE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TRIPOD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SF-50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0916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600" b="1" i="0" u="none" strike="noStrike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48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err="1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토르크게이지</a:t>
                      </a:r>
                      <a:r>
                        <a:rPr lang="ko-KR" altLang="en-US" sz="600" b="1" i="0" u="none" strike="noStrike" dirty="0">
                          <a:solidFill>
                            <a:srgbClr val="FFFFFF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933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TOHNICHI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FTD100CN2-S </a:t>
                      </a: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o-KR" altLang="en-US" sz="600" b="1" i="0" u="none" strike="noStrike" dirty="0" smtClean="0">
                          <a:solidFill>
                            <a:srgbClr val="000000"/>
                          </a:solidFill>
                          <a:latin typeface="나눔스퀘어OTF ExtraBold" pitchFamily="34" charset="-127"/>
                          <a:ea typeface="나눔스퀘어OTF ExtraBold" pitchFamily="34" charset="-127"/>
                        </a:rPr>
                        <a:t>신뢰성</a:t>
                      </a:r>
                      <a:endParaRPr lang="ko-KR" altLang="en-US" sz="600" b="1" i="0" u="none" strike="noStrike" dirty="0">
                        <a:solidFill>
                          <a:srgbClr val="000000"/>
                        </a:solidFill>
                        <a:latin typeface="나눔스퀘어OTF ExtraBold" pitchFamily="34" charset="-127"/>
                        <a:ea typeface="나눔스퀘어OTF ExtraBold" pitchFamily="34" charset="-127"/>
                      </a:endParaRPr>
                    </a:p>
                  </a:txBody>
                  <a:tcPr marL="10417" marR="10417" marT="78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</a:tbl>
          </a:graphicData>
        </a:graphic>
      </p:graphicFrame>
      <p:sp>
        <p:nvSpPr>
          <p:cNvPr id="16" name="사각형: 둥근 모서리 8">
            <a:extLst>
              <a:ext uri="{FF2B5EF4-FFF2-40B4-BE49-F238E27FC236}">
                <a16:creationId xmlns:a16="http://schemas.microsoft.com/office/drawing/2014/main" xmlns="" id="{652CDA6A-0CAD-07E3-825C-934589C1F90C}"/>
              </a:ext>
            </a:extLst>
          </p:cNvPr>
          <p:cNvSpPr/>
          <p:nvPr/>
        </p:nvSpPr>
        <p:spPr>
          <a:xfrm>
            <a:off x="707629" y="75067"/>
            <a:ext cx="6226302" cy="4495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tabLst>
                <a:tab pos="1524000" algn="l"/>
                <a:tab pos="2419350" algn="l"/>
              </a:tabLst>
              <a:defRPr/>
            </a:pPr>
            <a:r>
              <a:rPr lang="ko-KR" altLang="en-US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회사현황</a:t>
            </a:r>
            <a:r>
              <a:rPr lang="en-US" altLang="ko-KR" sz="2400" b="1" kern="0" dirty="0" smtClean="0">
                <a:ln w="15875">
                  <a:noFill/>
                </a:ln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-MEASURING INSTRUMENT</a:t>
            </a:r>
            <a:endParaRPr lang="ko-KR" altLang="en-US" sz="2000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7" name="자유형: 도형 15">
            <a:extLst>
              <a:ext uri="{FF2B5EF4-FFF2-40B4-BE49-F238E27FC236}">
                <a16:creationId xmlns="" xmlns:a16="http://schemas.microsoft.com/office/drawing/2014/main" id="{1CCB7365-DFFF-F0B3-DCD7-0AA31A7DE673}"/>
              </a:ext>
            </a:extLst>
          </p:cNvPr>
          <p:cNvSpPr/>
          <p:nvPr/>
        </p:nvSpPr>
        <p:spPr>
          <a:xfrm>
            <a:off x="38638" y="75067"/>
            <a:ext cx="463413" cy="463413"/>
          </a:xfrm>
          <a:custGeom>
            <a:avLst/>
            <a:gdLst>
              <a:gd name="connsiteX0" fmla="*/ 327212 w 654424"/>
              <a:gd name="connsiteY0" fmla="*/ 0 h 654424"/>
              <a:gd name="connsiteX1" fmla="*/ 558586 w 654424"/>
              <a:gd name="connsiteY1" fmla="*/ 95838 h 654424"/>
              <a:gd name="connsiteX2" fmla="*/ 581268 w 654424"/>
              <a:gd name="connsiteY2" fmla="*/ 123330 h 654424"/>
              <a:gd name="connsiteX3" fmla="*/ 324353 w 654424"/>
              <a:gd name="connsiteY3" fmla="*/ 380245 h 654424"/>
              <a:gd name="connsiteX4" fmla="*/ 183712 w 654424"/>
              <a:gd name="connsiteY4" fmla="*/ 239603 h 654424"/>
              <a:gd name="connsiteX5" fmla="*/ 131235 w 654424"/>
              <a:gd name="connsiteY5" fmla="*/ 292080 h 654424"/>
              <a:gd name="connsiteX6" fmla="*/ 322556 w 654424"/>
              <a:gd name="connsiteY6" fmla="*/ 483401 h 654424"/>
              <a:gd name="connsiteX7" fmla="*/ 324791 w 654424"/>
              <a:gd name="connsiteY7" fmla="*/ 481167 h 654424"/>
              <a:gd name="connsiteX8" fmla="*/ 326588 w 654424"/>
              <a:gd name="connsiteY8" fmla="*/ 482963 h 654424"/>
              <a:gd name="connsiteX9" fmla="*/ 622024 w 654424"/>
              <a:gd name="connsiteY9" fmla="*/ 187528 h 654424"/>
              <a:gd name="connsiteX10" fmla="*/ 628710 w 654424"/>
              <a:gd name="connsiteY10" fmla="*/ 199846 h 654424"/>
              <a:gd name="connsiteX11" fmla="*/ 654424 w 654424"/>
              <a:gd name="connsiteY11" fmla="*/ 327212 h 654424"/>
              <a:gd name="connsiteX12" fmla="*/ 327212 w 654424"/>
              <a:gd name="connsiteY12" fmla="*/ 654424 h 654424"/>
              <a:gd name="connsiteX13" fmla="*/ 0 w 654424"/>
              <a:gd name="connsiteY13" fmla="*/ 327212 h 654424"/>
              <a:gd name="connsiteX14" fmla="*/ 327212 w 654424"/>
              <a:gd name="connsiteY14" fmla="*/ 0 h 65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4424" h="654424">
                <a:moveTo>
                  <a:pt x="327212" y="0"/>
                </a:moveTo>
                <a:cubicBezTo>
                  <a:pt x="417569" y="0"/>
                  <a:pt x="499372" y="36625"/>
                  <a:pt x="558586" y="95838"/>
                </a:cubicBezTo>
                <a:lnTo>
                  <a:pt x="581268" y="123330"/>
                </a:lnTo>
                <a:lnTo>
                  <a:pt x="324353" y="380245"/>
                </a:lnTo>
                <a:lnTo>
                  <a:pt x="183712" y="239603"/>
                </a:lnTo>
                <a:lnTo>
                  <a:pt x="131235" y="292080"/>
                </a:lnTo>
                <a:lnTo>
                  <a:pt x="322556" y="483401"/>
                </a:lnTo>
                <a:lnTo>
                  <a:pt x="324791" y="481167"/>
                </a:lnTo>
                <a:lnTo>
                  <a:pt x="326588" y="482963"/>
                </a:lnTo>
                <a:lnTo>
                  <a:pt x="622024" y="187528"/>
                </a:lnTo>
                <a:lnTo>
                  <a:pt x="628710" y="199846"/>
                </a:lnTo>
                <a:cubicBezTo>
                  <a:pt x="645268" y="238994"/>
                  <a:pt x="654424" y="282034"/>
                  <a:pt x="654424" y="327212"/>
                </a:cubicBezTo>
                <a:cubicBezTo>
                  <a:pt x="654424" y="507926"/>
                  <a:pt x="507926" y="654424"/>
                  <a:pt x="327212" y="654424"/>
                </a:cubicBezTo>
                <a:cubicBezTo>
                  <a:pt x="146498" y="654424"/>
                  <a:pt x="0" y="507926"/>
                  <a:pt x="0" y="327212"/>
                </a:cubicBezTo>
                <a:cubicBezTo>
                  <a:pt x="0" y="146498"/>
                  <a:pt x="146498" y="0"/>
                  <a:pt x="3272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" name="자유형: 도형 14">
            <a:extLst>
              <a:ext uri="{FF2B5EF4-FFF2-40B4-BE49-F238E27FC236}">
                <a16:creationId xmlns="" xmlns:a16="http://schemas.microsoft.com/office/drawing/2014/main" id="{A284680E-B27A-DD3B-C483-D804F2959BC9}"/>
              </a:ext>
            </a:extLst>
          </p:cNvPr>
          <p:cNvSpPr/>
          <p:nvPr/>
        </p:nvSpPr>
        <p:spPr>
          <a:xfrm>
            <a:off x="450249" y="87931"/>
            <a:ext cx="111629" cy="119930"/>
          </a:xfrm>
          <a:custGeom>
            <a:avLst/>
            <a:gdLst>
              <a:gd name="connsiteX0" fmla="*/ 105165 w 157641"/>
              <a:gd name="connsiteY0" fmla="*/ 0 h 169363"/>
              <a:gd name="connsiteX1" fmla="*/ 157641 w 157641"/>
              <a:gd name="connsiteY1" fmla="*/ 52477 h 169363"/>
              <a:gd name="connsiteX2" fmla="*/ 40756 w 157641"/>
              <a:gd name="connsiteY2" fmla="*/ 169363 h 169363"/>
              <a:gd name="connsiteX3" fmla="*/ 17273 w 157641"/>
              <a:gd name="connsiteY3" fmla="*/ 126100 h 169363"/>
              <a:gd name="connsiteX4" fmla="*/ 0 w 157641"/>
              <a:gd name="connsiteY4" fmla="*/ 105165 h 169363"/>
              <a:gd name="connsiteX5" fmla="*/ 105165 w 157641"/>
              <a:gd name="connsiteY5" fmla="*/ 0 h 16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41" h="169363">
                <a:moveTo>
                  <a:pt x="105165" y="0"/>
                </a:moveTo>
                <a:lnTo>
                  <a:pt x="157641" y="52477"/>
                </a:lnTo>
                <a:lnTo>
                  <a:pt x="40756" y="169363"/>
                </a:lnTo>
                <a:lnTo>
                  <a:pt x="17273" y="126100"/>
                </a:lnTo>
                <a:lnTo>
                  <a:pt x="0" y="105165"/>
                </a:lnTo>
                <a:lnTo>
                  <a:pt x="10516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654252" y="712402"/>
            <a:ext cx="2448000" cy="360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EMI </a:t>
            </a:r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측정장비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981844" y="702877"/>
            <a:ext cx="2664296" cy="360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Lighting Surge Generator</a:t>
            </a:r>
            <a:endParaRPr lang="ko-KR" altLang="en-US" sz="1600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8542684" y="707554"/>
            <a:ext cx="2592288" cy="360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>
                    <a:lumMod val="95000"/>
                  </a:schemeClr>
                </a:solidFill>
                <a:latin typeface="나눔스퀘어OTF ExtraBold" pitchFamily="34" charset="-127"/>
                <a:ea typeface="나눔스퀘어OTF ExtraBold" pitchFamily="34" charset="-127"/>
              </a:rPr>
              <a:t>개발 담당자용 계측장비</a:t>
            </a:r>
            <a:endParaRPr lang="ko-KR" altLang="en-US" sz="1600" b="1" dirty="0">
              <a:solidFill>
                <a:schemeClr val="bg1">
                  <a:lumMod val="95000"/>
                </a:schemeClr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lum bright="3000"/>
          </a:blip>
          <a:srcRect/>
          <a:stretch>
            <a:fillRect/>
          </a:stretch>
        </p:blipFill>
        <p:spPr bwMode="auto">
          <a:xfrm>
            <a:off x="668288" y="1117572"/>
            <a:ext cx="3263750" cy="1647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lum bright="3000"/>
          </a:blip>
          <a:srcRect/>
          <a:stretch>
            <a:fillRect/>
          </a:stretch>
        </p:blipFill>
        <p:spPr bwMode="auto">
          <a:xfrm>
            <a:off x="4091905" y="1125886"/>
            <a:ext cx="3721637" cy="1633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 preferRelativeResize="0">
            <a:picLocks noChangeArrowheads="1"/>
          </p:cNvPicPr>
          <p:nvPr/>
        </p:nvPicPr>
        <p:blipFill>
          <a:blip r:embed="rId6" cstate="print">
            <a:lum bright="8000"/>
          </a:blip>
          <a:srcRect/>
          <a:stretch>
            <a:fillRect/>
          </a:stretch>
        </p:blipFill>
        <p:spPr bwMode="auto">
          <a:xfrm>
            <a:off x="7966620" y="1124744"/>
            <a:ext cx="4083912" cy="163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object 25"/>
          <p:cNvSpPr/>
          <p:nvPr/>
        </p:nvSpPr>
        <p:spPr>
          <a:xfrm rot="16200000">
            <a:off x="10119086" y="-1444064"/>
            <a:ext cx="46607" cy="3168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22225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"/>
          <p:cNvSpPr txBox="1"/>
          <p:nvPr/>
        </p:nvSpPr>
        <p:spPr>
          <a:xfrm>
            <a:off x="8686700" y="260648"/>
            <a:ext cx="864096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㈜</a:t>
            </a:r>
            <a:r>
              <a:rPr lang="en-US" altLang="ko-KR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KB</a:t>
            </a:r>
            <a:r>
              <a:rPr lang="ko-KR" altLang="en-US" sz="1100" b="1" spc="-20" dirty="0" err="1" smtClean="0">
                <a:solidFill>
                  <a:srgbClr val="39527B"/>
                </a:solidFill>
                <a:latin typeface="+mn-ea"/>
                <a:cs typeface="나눔스퀘어OTF ExtraBold"/>
              </a:rPr>
              <a:t>텍</a:t>
            </a:r>
            <a:r>
              <a:rPr lang="ko-KR" altLang="en-US" sz="1100" b="1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 소개</a:t>
            </a:r>
            <a:endParaRPr sz="1100" b="1" dirty="0">
              <a:solidFill>
                <a:srgbClr val="39527B"/>
              </a:solidFill>
              <a:latin typeface="+mn-ea"/>
              <a:cs typeface="나눔스퀘어OTF ExtraBold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3414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6" name="Rectangle 3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6201" name="Rectangle 57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20" name="그림 19" descr="KakaoTalk_20260121_105119518.jpg"/>
          <p:cNvPicPr>
            <a:picLocks noChangeAspect="1"/>
          </p:cNvPicPr>
          <p:nvPr/>
        </p:nvPicPr>
        <p:blipFill>
          <a:blip r:embed="rId3" cstate="print"/>
          <a:srcRect l="24013" t="14300" r="25588" b="18501"/>
          <a:stretch>
            <a:fillRect/>
          </a:stretch>
        </p:blipFill>
        <p:spPr>
          <a:xfrm rot="5400000">
            <a:off x="441784" y="1376772"/>
            <a:ext cx="2592288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그림 22" descr="KakaoTalk_20260121_105119518.jpg"/>
          <p:cNvPicPr>
            <a:picLocks noChangeAspect="1"/>
          </p:cNvPicPr>
          <p:nvPr/>
        </p:nvPicPr>
        <p:blipFill>
          <a:blip r:embed="rId4" cstate="print"/>
          <a:srcRect l="44598" t="18086" r="47593" b="51627"/>
          <a:stretch>
            <a:fillRect/>
          </a:stretch>
        </p:blipFill>
        <p:spPr>
          <a:xfrm rot="5400000">
            <a:off x="4260746" y="2009057"/>
            <a:ext cx="936104" cy="2835941"/>
          </a:xfrm>
          <a:prstGeom prst="rect">
            <a:avLst/>
          </a:prstGeom>
          <a:ln>
            <a:noFill/>
          </a:ln>
        </p:spPr>
      </p:pic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6238428" y="1459412"/>
            <a:ext cx="5616624" cy="2664000"/>
          </a:xfrm>
          <a:prstGeom prst="rect">
            <a:avLst/>
          </a:prstGeom>
          <a:noFill/>
          <a:ln w="31750">
            <a:solidFill>
              <a:srgbClr val="00FFCC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en-US" altLang="ko-KR" sz="1400" b="1" dirty="0">
                <a:solidFill>
                  <a:schemeClr val="accent6">
                    <a:lumMod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 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[ LED</a:t>
            </a:r>
            <a:r>
              <a:rPr lang="ko-KR" altLang="en-US" sz="1400" b="1" dirty="0">
                <a:solidFill>
                  <a:schemeClr val="accent6">
                    <a:lumMod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컨버터가 </a:t>
            </a:r>
            <a:r>
              <a:rPr lang="ko-KR" altLang="en-US" sz="1400" b="1" dirty="0" err="1" smtClean="0">
                <a:solidFill>
                  <a:schemeClr val="accent6">
                    <a:lumMod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잭타입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형태로 </a:t>
            </a:r>
            <a:r>
              <a:rPr lang="ko-KR" altLang="en-US" sz="1400" b="1" dirty="0">
                <a:solidFill>
                  <a:schemeClr val="accent6">
                    <a:lumMod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전면에 </a:t>
            </a:r>
            <a:r>
              <a:rPr lang="ko-KR" altLang="en-US" sz="1400" b="1" dirty="0" smtClean="0">
                <a:solidFill>
                  <a:schemeClr val="accent6">
                    <a:lumMod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부착 </a:t>
            </a:r>
            <a:r>
              <a:rPr lang="en-US" altLang="ko-KR" sz="1400" b="1" dirty="0" smtClean="0">
                <a:solidFill>
                  <a:schemeClr val="accent6">
                    <a:lumMod val="50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]</a:t>
            </a:r>
            <a:endParaRPr lang="en-US" altLang="ko-KR" sz="1400" b="1" dirty="0">
              <a:solidFill>
                <a:schemeClr val="accent6">
                  <a:lumMod val="50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200" b="1" dirty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 </a:t>
            </a:r>
            <a:endParaRPr lang="en-US" altLang="ko-KR" sz="1200" b="1" dirty="0">
              <a:solidFill>
                <a:srgbClr val="0000FF"/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en-US" altLang="ko-KR" sz="1400" b="1" dirty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 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 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작업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1) </a:t>
            </a:r>
            <a:r>
              <a:rPr lang="ko-KR" altLang="en-US" sz="1400" b="1" dirty="0" err="1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등기구</a:t>
            </a:r>
            <a:r>
              <a:rPr lang="ko-KR" altLang="en-US" sz="1400" b="1" dirty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커버 분리</a:t>
            </a:r>
            <a:endParaRPr lang="en-US" altLang="ko-KR" sz="1400" b="1" dirty="0">
              <a:solidFill>
                <a:srgbClr val="0000FF"/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en-US" altLang="ko-KR" sz="1400" b="1" dirty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  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 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작업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2) LED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컨버터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입력잭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,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출력잭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 분리</a:t>
            </a:r>
            <a:endParaRPr lang="en-US" altLang="ko-KR" sz="1400" b="1" dirty="0" smtClean="0">
              <a:solidFill>
                <a:srgbClr val="0000FF"/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   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작업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3) LED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컨버터 고정 나사 제거</a:t>
            </a:r>
            <a:endParaRPr lang="en-US" altLang="ko-KR" sz="1400" b="1" dirty="0" smtClean="0">
              <a:solidFill>
                <a:srgbClr val="0000FF"/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    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작업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4) LED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컨버터 </a:t>
            </a:r>
            <a:r>
              <a:rPr lang="ko-KR" altLang="en-US" sz="1400" b="1" dirty="0" err="1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교체후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 작업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3~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작업</a:t>
            </a:r>
            <a:r>
              <a:rPr lang="en-US" altLang="ko-KR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1</a:t>
            </a:r>
            <a:r>
              <a:rPr lang="ko-KR" altLang="en-US" sz="1400" b="1" dirty="0" smtClean="0">
                <a:solidFill>
                  <a:srgbClr val="0000FF"/>
                </a:solidFill>
                <a:latin typeface="나눔스퀘어 ExtraBold" pitchFamily="50" charset="-127"/>
                <a:ea typeface="나눔스퀘어 ExtraBold" pitchFamily="50" charset="-127"/>
              </a:rPr>
              <a:t>의 역순서로 진행 </a:t>
            </a:r>
            <a:endParaRPr lang="en-US" altLang="ko-KR" sz="1400" b="1" dirty="0">
              <a:solidFill>
                <a:srgbClr val="0000FF"/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endParaRPr lang="en-US" altLang="ko-KR" sz="1200" b="1" dirty="0" smtClean="0">
              <a:solidFill>
                <a:srgbClr val="0000FF"/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●</a:t>
            </a:r>
            <a:r>
              <a:rPr lang="en-US" altLang="ko-KR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전기자격증 </a:t>
            </a:r>
            <a:r>
              <a:rPr lang="ko-KR" altLang="en-US" sz="1200" b="1" dirty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보유자 또는 기술자가 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아니어도 손쉽게 교체 가능</a:t>
            </a:r>
            <a:endParaRPr lang="en-US" altLang="ko-KR" sz="1200" b="1" dirty="0">
              <a:solidFill>
                <a:schemeClr val="accent5">
                  <a:lumMod val="75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● 국내 타사컨버터 및 </a:t>
            </a:r>
            <a:r>
              <a:rPr lang="ko-KR" altLang="en-US" sz="1200" b="1" dirty="0" err="1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오스람</a:t>
            </a:r>
            <a:r>
              <a:rPr lang="en-US" altLang="ko-KR" sz="1200" b="1" dirty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, </a:t>
            </a:r>
            <a:r>
              <a:rPr lang="ko-KR" altLang="en-US" sz="1200" b="1" dirty="0" err="1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필립스등은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와이어 형태의 제품임</a:t>
            </a:r>
            <a:r>
              <a:rPr lang="en-US" altLang="ko-KR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 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</a:t>
            </a:r>
            <a:endParaRPr lang="en-US" altLang="ko-KR" sz="1200" b="1" dirty="0" smtClean="0">
              <a:solidFill>
                <a:schemeClr val="accent5">
                  <a:lumMod val="75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   와이어 형태 컨버터는 </a:t>
            </a:r>
            <a:r>
              <a:rPr lang="ko-KR" altLang="en-US" sz="1200" b="1" dirty="0" err="1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교체할때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등기구 몸체를 떼어내야 해서 </a:t>
            </a:r>
            <a:r>
              <a:rPr lang="ko-KR" altLang="en-US" sz="1200" b="1" dirty="0" smtClean="0">
                <a:solidFill>
                  <a:srgbClr val="C00000"/>
                </a:solidFill>
                <a:latin typeface="나눔스퀘어 ExtraBold" pitchFamily="50" charset="-127"/>
                <a:ea typeface="나눔스퀘어 ExtraBold" pitchFamily="50" charset="-127"/>
              </a:rPr>
              <a:t>전기기술자가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</a:t>
            </a:r>
            <a:endParaRPr lang="en-US" altLang="ko-KR" sz="1200" b="1" dirty="0" smtClean="0">
              <a:solidFill>
                <a:schemeClr val="accent5">
                  <a:lumMod val="75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  <a:p>
            <a:r>
              <a:rPr lang="en-US" altLang="ko-KR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    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아니면 손쉽게 </a:t>
            </a:r>
            <a:r>
              <a:rPr lang="en-US" altLang="ko-KR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LED</a:t>
            </a:r>
            <a:r>
              <a:rPr lang="ko-KR" altLang="en-US" sz="1200" b="1" dirty="0" smtClean="0">
                <a:solidFill>
                  <a:schemeClr val="accent5">
                    <a:lumMod val="75000"/>
                  </a:schemeClr>
                </a:solidFill>
                <a:latin typeface="나눔스퀘어 ExtraBold" pitchFamily="50" charset="-127"/>
                <a:ea typeface="나눔스퀘어 ExtraBold" pitchFamily="50" charset="-127"/>
              </a:rPr>
              <a:t>컨버터를 교체하기 어려움</a:t>
            </a:r>
            <a:endParaRPr lang="en-US" altLang="ko-KR" sz="1200" b="1" dirty="0">
              <a:solidFill>
                <a:schemeClr val="accent5">
                  <a:lumMod val="75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184322" name="Picture 2"/>
          <p:cNvPicPr>
            <a:picLocks noChangeAspect="1" noChangeArrowheads="1"/>
          </p:cNvPicPr>
          <p:nvPr/>
        </p:nvPicPr>
        <p:blipFill>
          <a:blip r:embed="rId5" cstate="print">
            <a:lum bright="8000"/>
          </a:blip>
          <a:srcRect/>
          <a:stretch>
            <a:fillRect/>
          </a:stretch>
        </p:blipFill>
        <p:spPr bwMode="auto">
          <a:xfrm>
            <a:off x="527245" y="4869160"/>
            <a:ext cx="4693829" cy="1296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" name="사각형: 둥근 위쪽 모서리 105">
            <a:extLst>
              <a:ext uri="{FF2B5EF4-FFF2-40B4-BE49-F238E27FC236}">
                <a16:creationId xmlns="" xmlns:a16="http://schemas.microsoft.com/office/drawing/2014/main" id="{69C9D19E-5650-472E-9406-048888114817}"/>
              </a:ext>
            </a:extLst>
          </p:cNvPr>
          <p:cNvSpPr/>
          <p:nvPr/>
        </p:nvSpPr>
        <p:spPr>
          <a:xfrm>
            <a:off x="1050432" y="4293096"/>
            <a:ext cx="3647455" cy="43204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base" latinLnBrk="0">
              <a:spcAft>
                <a:spcPct val="0"/>
              </a:spcAft>
              <a:buClr>
                <a:srgbClr val="FFC000"/>
              </a:buClr>
              <a:buSzPct val="100000"/>
            </a:pPr>
            <a:r>
              <a:rPr lang="ko-KR" altLang="en-US" sz="1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t>작업</a:t>
            </a:r>
            <a:r>
              <a:rPr lang="en-US" altLang="ko-KR" sz="1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t>2. </a:t>
            </a:r>
            <a:r>
              <a:rPr lang="ko-KR" altLang="en-US" sz="1600" b="1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t>입력잭</a:t>
            </a:r>
            <a:r>
              <a:rPr lang="en-US" altLang="ko-KR" sz="1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t>/</a:t>
            </a:r>
            <a:r>
              <a:rPr lang="ko-KR" altLang="en-US" sz="1600" b="1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t>출력잭</a:t>
            </a:r>
            <a:r>
              <a:rPr lang="ko-KR" altLang="en-US" sz="1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t> 분리</a:t>
            </a:r>
            <a:endParaRPr lang="ko-KR" altLang="en-US" sz="16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32" name="사각형: 둥근 위쪽 모서리 105">
            <a:extLst>
              <a:ext uri="{FF2B5EF4-FFF2-40B4-BE49-F238E27FC236}">
                <a16:creationId xmlns="" xmlns:a16="http://schemas.microsoft.com/office/drawing/2014/main" id="{69C9D19E-5650-472E-9406-048888114817}"/>
              </a:ext>
            </a:extLst>
          </p:cNvPr>
          <p:cNvSpPr/>
          <p:nvPr/>
        </p:nvSpPr>
        <p:spPr>
          <a:xfrm>
            <a:off x="6766312" y="4293096"/>
            <a:ext cx="3647455" cy="432048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 fontAlgn="base" latinLnBrk="0">
              <a:spcAft>
                <a:spcPct val="0"/>
              </a:spcAft>
              <a:buClr>
                <a:srgbClr val="FFC000"/>
              </a:buClr>
              <a:buSzPct val="100000"/>
            </a:pPr>
            <a:r>
              <a:rPr lang="ko-KR" altLang="en-US" sz="1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t>작업</a:t>
            </a:r>
            <a:r>
              <a:rPr lang="en-US" altLang="ko-KR" sz="1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t>3. </a:t>
            </a:r>
            <a:r>
              <a:rPr lang="ko-KR" altLang="en-US" sz="16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스퀘어 ExtraBold" pitchFamily="50" charset="-127"/>
                <a:ea typeface="나눔스퀘어 ExtraBold" pitchFamily="50" charset="-127"/>
              </a:rPr>
              <a:t>컨버터 고정 나사 제거</a:t>
            </a:r>
            <a:endParaRPr lang="ko-KR" altLang="en-US" sz="16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pic>
        <p:nvPicPr>
          <p:cNvPr id="184323" name="Picture 3"/>
          <p:cNvPicPr>
            <a:picLocks noChangeAspect="1" noChangeArrowheads="1"/>
          </p:cNvPicPr>
          <p:nvPr/>
        </p:nvPicPr>
        <p:blipFill>
          <a:blip r:embed="rId6" cstate="print">
            <a:lum bright="9000"/>
          </a:blip>
          <a:srcRect/>
          <a:stretch>
            <a:fillRect/>
          </a:stretch>
        </p:blipFill>
        <p:spPr bwMode="auto">
          <a:xfrm>
            <a:off x="6155357" y="4845564"/>
            <a:ext cx="2502028" cy="124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24" name="Picture 4"/>
          <p:cNvPicPr>
            <a:picLocks noChangeAspect="1" noChangeArrowheads="1"/>
          </p:cNvPicPr>
          <p:nvPr/>
        </p:nvPicPr>
        <p:blipFill>
          <a:blip r:embed="rId7" cstate="print">
            <a:lum bright="9000"/>
          </a:blip>
          <a:srcRect/>
          <a:stretch>
            <a:fillRect/>
          </a:stretch>
        </p:blipFill>
        <p:spPr bwMode="auto">
          <a:xfrm>
            <a:off x="8938941" y="4845565"/>
            <a:ext cx="2207670" cy="125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타원 36">
            <a:extLst>
              <a:ext uri="{FF2B5EF4-FFF2-40B4-BE49-F238E27FC236}">
                <a16:creationId xmlns="" xmlns:a16="http://schemas.microsoft.com/office/drawing/2014/main" id="{9B3FBD7F-675C-2D18-E023-BEBD63E8AE34}"/>
              </a:ext>
            </a:extLst>
          </p:cNvPr>
          <p:cNvSpPr/>
          <p:nvPr/>
        </p:nvSpPr>
        <p:spPr>
          <a:xfrm flipV="1">
            <a:off x="1659923" y="2463305"/>
            <a:ext cx="1372399" cy="102956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="" xmlns:a16="http://schemas.microsoft.com/office/drawing/2014/main" id="{348B1F76-1D89-9908-0F81-A8CC22CA9240}"/>
              </a:ext>
            </a:extLst>
          </p:cNvPr>
          <p:cNvSpPr/>
          <p:nvPr/>
        </p:nvSpPr>
        <p:spPr>
          <a:xfrm>
            <a:off x="1295129" y="2558266"/>
            <a:ext cx="2076875" cy="775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b="1" dirty="0">
              <a:solidFill>
                <a:schemeClr val="tx1">
                  <a:lumMod val="95000"/>
                  <a:lumOff val="5000"/>
                </a:schemeClr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623229" y="5146070"/>
            <a:ext cx="719813" cy="540000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600"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49" name="타원 48"/>
          <p:cNvSpPr/>
          <p:nvPr/>
        </p:nvSpPr>
        <p:spPr>
          <a:xfrm>
            <a:off x="4366670" y="5146070"/>
            <a:ext cx="719813" cy="540000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600"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1341884" y="2526928"/>
            <a:ext cx="1728192" cy="360040"/>
          </a:xfrm>
          <a:prstGeom prst="rect">
            <a:avLst/>
          </a:prstGeom>
          <a:noFill/>
          <a:ln w="1905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lnSpc>
                <a:spcPct val="150000"/>
              </a:lnSpc>
            </a:pPr>
            <a:endParaRPr lang="ko-KR" altLang="en-US" sz="1100" b="1" dirty="0">
              <a:solidFill>
                <a:srgbClr val="0000FF"/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3" name="굽은 화살표 52"/>
          <p:cNvSpPr/>
          <p:nvPr/>
        </p:nvSpPr>
        <p:spPr>
          <a:xfrm rot="16200000" flipH="1" flipV="1">
            <a:off x="3477734" y="2263287"/>
            <a:ext cx="576064" cy="1391379"/>
          </a:xfrm>
          <a:prstGeom prst="bentArrow">
            <a:avLst>
              <a:gd name="adj1" fmla="val 17180"/>
              <a:gd name="adj2" fmla="val 16733"/>
              <a:gd name="adj3" fmla="val 23810"/>
              <a:gd name="adj4" fmla="val 45978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4" name="타원 53"/>
          <p:cNvSpPr/>
          <p:nvPr/>
        </p:nvSpPr>
        <p:spPr>
          <a:xfrm>
            <a:off x="6443313" y="5182744"/>
            <a:ext cx="719813" cy="540000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600"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5" name="타원 54"/>
          <p:cNvSpPr/>
          <p:nvPr/>
        </p:nvSpPr>
        <p:spPr>
          <a:xfrm>
            <a:off x="10186754" y="5133596"/>
            <a:ext cx="719813" cy="540000"/>
          </a:xfrm>
          <a:prstGeom prst="ellipse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600"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36" name="Rectangle 32"/>
          <p:cNvSpPr>
            <a:spLocks noChangeArrowheads="1"/>
          </p:cNvSpPr>
          <p:nvPr/>
        </p:nvSpPr>
        <p:spPr bwMode="auto">
          <a:xfrm>
            <a:off x="1" y="258842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9" name="Rectangle 32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40" name="Rectangle 57"/>
          <p:cNvSpPr>
            <a:spLocks noChangeArrowheads="1"/>
          </p:cNvSpPr>
          <p:nvPr/>
        </p:nvSpPr>
        <p:spPr bwMode="auto">
          <a:xfrm>
            <a:off x="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41" name="사각형: 둥근 모서리 8">
            <a:extLst>
              <a:ext uri="{FF2B5EF4-FFF2-40B4-BE49-F238E27FC236}">
                <a16:creationId xmlns:a16="http://schemas.microsoft.com/office/drawing/2014/main" xmlns="" id="{652CDA6A-0CAD-07E3-825C-934589C1F90C}"/>
              </a:ext>
            </a:extLst>
          </p:cNvPr>
          <p:cNvSpPr/>
          <p:nvPr/>
        </p:nvSpPr>
        <p:spPr>
          <a:xfrm>
            <a:off x="707627" y="75067"/>
            <a:ext cx="6372000" cy="449580"/>
          </a:xfrm>
          <a:prstGeom prst="roundRect">
            <a:avLst>
              <a:gd name="adj" fmla="val 50000"/>
            </a:avLst>
          </a:prstGeom>
          <a:solidFill>
            <a:srgbClr val="669900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tabLst>
                <a:tab pos="1524000" algn="l"/>
                <a:tab pos="2419350" algn="l"/>
              </a:tabLst>
              <a:defRPr/>
            </a:pPr>
            <a:r>
              <a:rPr lang="ko-KR" altLang="en-US" sz="2400" b="1" dirty="0" err="1" smtClean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잭타입</a:t>
            </a:r>
            <a:r>
              <a:rPr lang="ko-KR" altLang="en-US" sz="2400" b="1" dirty="0" smtClean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LED</a:t>
            </a:r>
            <a:r>
              <a:rPr lang="ko-KR" altLang="en-US" sz="2400" b="1" dirty="0" smtClean="0">
                <a:solidFill>
                  <a:schemeClr val="bg1"/>
                </a:solidFill>
                <a:latin typeface="나눔스퀘어OTF ExtraBold" pitchFamily="34" charset="-127"/>
                <a:ea typeface="나눔스퀘어OTF ExtraBold" pitchFamily="34" charset="-127"/>
              </a:rPr>
              <a:t>컨버터를 사용해야 하는 이유</a:t>
            </a:r>
            <a:endParaRPr lang="ko-KR" altLang="en-US" sz="2400" b="1" dirty="0">
              <a:solidFill>
                <a:schemeClr val="bg1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2" name="자유형: 도형 15">
            <a:extLst>
              <a:ext uri="{FF2B5EF4-FFF2-40B4-BE49-F238E27FC236}">
                <a16:creationId xmlns="" xmlns:a16="http://schemas.microsoft.com/office/drawing/2014/main" id="{1CCB7365-DFFF-F0B3-DCD7-0AA31A7DE673}"/>
              </a:ext>
            </a:extLst>
          </p:cNvPr>
          <p:cNvSpPr/>
          <p:nvPr/>
        </p:nvSpPr>
        <p:spPr>
          <a:xfrm>
            <a:off x="38638" y="75067"/>
            <a:ext cx="463413" cy="463413"/>
          </a:xfrm>
          <a:custGeom>
            <a:avLst/>
            <a:gdLst>
              <a:gd name="connsiteX0" fmla="*/ 327212 w 654424"/>
              <a:gd name="connsiteY0" fmla="*/ 0 h 654424"/>
              <a:gd name="connsiteX1" fmla="*/ 558586 w 654424"/>
              <a:gd name="connsiteY1" fmla="*/ 95838 h 654424"/>
              <a:gd name="connsiteX2" fmla="*/ 581268 w 654424"/>
              <a:gd name="connsiteY2" fmla="*/ 123330 h 654424"/>
              <a:gd name="connsiteX3" fmla="*/ 324353 w 654424"/>
              <a:gd name="connsiteY3" fmla="*/ 380245 h 654424"/>
              <a:gd name="connsiteX4" fmla="*/ 183712 w 654424"/>
              <a:gd name="connsiteY4" fmla="*/ 239603 h 654424"/>
              <a:gd name="connsiteX5" fmla="*/ 131235 w 654424"/>
              <a:gd name="connsiteY5" fmla="*/ 292080 h 654424"/>
              <a:gd name="connsiteX6" fmla="*/ 322556 w 654424"/>
              <a:gd name="connsiteY6" fmla="*/ 483401 h 654424"/>
              <a:gd name="connsiteX7" fmla="*/ 324791 w 654424"/>
              <a:gd name="connsiteY7" fmla="*/ 481167 h 654424"/>
              <a:gd name="connsiteX8" fmla="*/ 326588 w 654424"/>
              <a:gd name="connsiteY8" fmla="*/ 482963 h 654424"/>
              <a:gd name="connsiteX9" fmla="*/ 622024 w 654424"/>
              <a:gd name="connsiteY9" fmla="*/ 187528 h 654424"/>
              <a:gd name="connsiteX10" fmla="*/ 628710 w 654424"/>
              <a:gd name="connsiteY10" fmla="*/ 199846 h 654424"/>
              <a:gd name="connsiteX11" fmla="*/ 654424 w 654424"/>
              <a:gd name="connsiteY11" fmla="*/ 327212 h 654424"/>
              <a:gd name="connsiteX12" fmla="*/ 327212 w 654424"/>
              <a:gd name="connsiteY12" fmla="*/ 654424 h 654424"/>
              <a:gd name="connsiteX13" fmla="*/ 0 w 654424"/>
              <a:gd name="connsiteY13" fmla="*/ 327212 h 654424"/>
              <a:gd name="connsiteX14" fmla="*/ 327212 w 654424"/>
              <a:gd name="connsiteY14" fmla="*/ 0 h 654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4424" h="654424">
                <a:moveTo>
                  <a:pt x="327212" y="0"/>
                </a:moveTo>
                <a:cubicBezTo>
                  <a:pt x="417569" y="0"/>
                  <a:pt x="499372" y="36625"/>
                  <a:pt x="558586" y="95838"/>
                </a:cubicBezTo>
                <a:lnTo>
                  <a:pt x="581268" y="123330"/>
                </a:lnTo>
                <a:lnTo>
                  <a:pt x="324353" y="380245"/>
                </a:lnTo>
                <a:lnTo>
                  <a:pt x="183712" y="239603"/>
                </a:lnTo>
                <a:lnTo>
                  <a:pt x="131235" y="292080"/>
                </a:lnTo>
                <a:lnTo>
                  <a:pt x="322556" y="483401"/>
                </a:lnTo>
                <a:lnTo>
                  <a:pt x="324791" y="481167"/>
                </a:lnTo>
                <a:lnTo>
                  <a:pt x="326588" y="482963"/>
                </a:lnTo>
                <a:lnTo>
                  <a:pt x="622024" y="187528"/>
                </a:lnTo>
                <a:lnTo>
                  <a:pt x="628710" y="199846"/>
                </a:lnTo>
                <a:cubicBezTo>
                  <a:pt x="645268" y="238994"/>
                  <a:pt x="654424" y="282034"/>
                  <a:pt x="654424" y="327212"/>
                </a:cubicBezTo>
                <a:cubicBezTo>
                  <a:pt x="654424" y="507926"/>
                  <a:pt x="507926" y="654424"/>
                  <a:pt x="327212" y="654424"/>
                </a:cubicBezTo>
                <a:cubicBezTo>
                  <a:pt x="146498" y="654424"/>
                  <a:pt x="0" y="507926"/>
                  <a:pt x="0" y="327212"/>
                </a:cubicBezTo>
                <a:cubicBezTo>
                  <a:pt x="0" y="146498"/>
                  <a:pt x="146498" y="0"/>
                  <a:pt x="327212" y="0"/>
                </a:cubicBezTo>
                <a:close/>
              </a:path>
            </a:pathLst>
          </a:custGeom>
          <a:solidFill>
            <a:srgbClr val="669900"/>
          </a:solidFill>
          <a:ln>
            <a:noFill/>
          </a:ln>
          <a:effectLst>
            <a:outerShdw blurRad="190500" dist="38100" dir="5400000" algn="t" rotWithShape="0">
              <a:srgbClr val="0893E4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3" name="자유형: 도형 14">
            <a:extLst>
              <a:ext uri="{FF2B5EF4-FFF2-40B4-BE49-F238E27FC236}">
                <a16:creationId xmlns="" xmlns:a16="http://schemas.microsoft.com/office/drawing/2014/main" id="{A284680E-B27A-DD3B-C483-D804F2959BC9}"/>
              </a:ext>
            </a:extLst>
          </p:cNvPr>
          <p:cNvSpPr/>
          <p:nvPr/>
        </p:nvSpPr>
        <p:spPr>
          <a:xfrm>
            <a:off x="450249" y="87931"/>
            <a:ext cx="111629" cy="119930"/>
          </a:xfrm>
          <a:custGeom>
            <a:avLst/>
            <a:gdLst>
              <a:gd name="connsiteX0" fmla="*/ 105165 w 157641"/>
              <a:gd name="connsiteY0" fmla="*/ 0 h 169363"/>
              <a:gd name="connsiteX1" fmla="*/ 157641 w 157641"/>
              <a:gd name="connsiteY1" fmla="*/ 52477 h 169363"/>
              <a:gd name="connsiteX2" fmla="*/ 40756 w 157641"/>
              <a:gd name="connsiteY2" fmla="*/ 169363 h 169363"/>
              <a:gd name="connsiteX3" fmla="*/ 17273 w 157641"/>
              <a:gd name="connsiteY3" fmla="*/ 126100 h 169363"/>
              <a:gd name="connsiteX4" fmla="*/ 0 w 157641"/>
              <a:gd name="connsiteY4" fmla="*/ 105165 h 169363"/>
              <a:gd name="connsiteX5" fmla="*/ 105165 w 157641"/>
              <a:gd name="connsiteY5" fmla="*/ 0 h 16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641" h="169363">
                <a:moveTo>
                  <a:pt x="105165" y="0"/>
                </a:moveTo>
                <a:lnTo>
                  <a:pt x="157641" y="52477"/>
                </a:lnTo>
                <a:lnTo>
                  <a:pt x="40756" y="169363"/>
                </a:lnTo>
                <a:lnTo>
                  <a:pt x="17273" y="126100"/>
                </a:lnTo>
                <a:lnTo>
                  <a:pt x="0" y="105165"/>
                </a:lnTo>
                <a:lnTo>
                  <a:pt x="105165" y="0"/>
                </a:lnTo>
                <a:close/>
              </a:path>
            </a:pathLst>
          </a:custGeom>
          <a:solidFill>
            <a:srgbClr val="66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44" name="Picture 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" y="6638609"/>
            <a:ext cx="765818" cy="21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직사각형 51"/>
          <p:cNvSpPr/>
          <p:nvPr/>
        </p:nvSpPr>
        <p:spPr>
          <a:xfrm>
            <a:off x="549796" y="955576"/>
            <a:ext cx="2448272" cy="36004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나눔스퀘어 ExtraBold" pitchFamily="50" charset="-127"/>
                <a:ea typeface="나눔스퀘어 ExtraBold" pitchFamily="50" charset="-127"/>
              </a:rPr>
              <a:t>커버를 떼어낸 </a:t>
            </a:r>
            <a:r>
              <a:rPr lang="ko-KR" altLang="en-US" sz="1600" b="1" dirty="0" err="1" smtClean="0">
                <a:latin typeface="나눔스퀘어 ExtraBold" pitchFamily="50" charset="-127"/>
                <a:ea typeface="나눔스퀘어 ExtraBold" pitchFamily="50" charset="-127"/>
              </a:rPr>
              <a:t>등기구</a:t>
            </a:r>
            <a:endParaRPr lang="ko-KR" altLang="en-US" sz="1600" b="1" dirty="0"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678589" y="955576"/>
            <a:ext cx="2448272" cy="36004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mtClean="0">
                <a:latin typeface="나눔스퀘어 ExtraBold" pitchFamily="50" charset="-127"/>
                <a:ea typeface="나눔스퀘어 ExtraBold" pitchFamily="50" charset="-127"/>
              </a:rPr>
              <a:t>A/S </a:t>
            </a:r>
            <a:r>
              <a:rPr lang="ko-KR" altLang="en-US" sz="1600" b="1" dirty="0" smtClean="0">
                <a:latin typeface="나눔스퀘어 ExtraBold" pitchFamily="50" charset="-127"/>
                <a:ea typeface="나눔스퀘어 ExtraBold" pitchFamily="50" charset="-127"/>
              </a:rPr>
              <a:t>순서</a:t>
            </a:r>
            <a:endParaRPr lang="ko-KR" altLang="en-US" sz="1600" b="1" dirty="0">
              <a:latin typeface="나눔스퀘어 ExtraBold" pitchFamily="50" charset="-127"/>
              <a:ea typeface="나눔스퀘어 ExtraBold" pitchFamily="50" charset="-127"/>
            </a:endParaRPr>
          </a:p>
        </p:txBody>
      </p:sp>
      <p:sp>
        <p:nvSpPr>
          <p:cNvPr id="57" name="제목 1"/>
          <p:cNvSpPr txBox="1"/>
          <p:nvPr/>
        </p:nvSpPr>
        <p:spPr>
          <a:xfrm>
            <a:off x="6506271" y="6165304"/>
            <a:ext cx="1800200" cy="360040"/>
          </a:xfrm>
          <a:prstGeom prst="rect">
            <a:avLst/>
          </a:prstGeom>
          <a:gradFill>
            <a:gsLst>
              <a:gs pos="0">
                <a:srgbClr val="9EA6BD">
                  <a:alpha val="100000"/>
                </a:srgbClr>
              </a:gs>
              <a:gs pos="50000">
                <a:srgbClr val="C5C8D5">
                  <a:alpha val="100000"/>
                </a:srgbClr>
              </a:gs>
              <a:gs pos="100000">
                <a:srgbClr val="E3E4EB">
                  <a:alpha val="100000"/>
                </a:srgbClr>
              </a:gs>
            </a:gsLst>
            <a:lin ang="5400000" scaled="0"/>
          </a:gradFill>
        </p:spPr>
        <p:txBody>
          <a:bodyPr vert="horz" wrap="square" lIns="91440" tIns="45720" rIns="91440" bIns="45720" anchor="ctr" anchorCtr="0">
            <a:noAutofit/>
          </a:bodyPr>
          <a:lstStyle/>
          <a:p>
            <a:pPr lvl="0" algn="ctr" latinLnBrk="1">
              <a:buClrTx/>
              <a:buFontTx/>
              <a:buNone/>
              <a:defRPr/>
            </a:pPr>
            <a:r>
              <a:rPr lang="ko-KR" altLang="en-US" sz="2000" b="1" dirty="0" err="1" smtClean="0">
                <a:solidFill>
                  <a:srgbClr val="39527B"/>
                </a:solidFill>
                <a:effectLst/>
                <a:uLnTx/>
                <a:uFillTx/>
                <a:latin typeface="나눔스퀘어OTF ExtraBold" pitchFamily="34" charset="-127"/>
                <a:ea typeface="나눔스퀘어OTF ExtraBold" pitchFamily="34" charset="-127"/>
              </a:rPr>
              <a:t>입력쪽</a:t>
            </a:r>
            <a:endParaRPr lang="ko-KR" altLang="en-US" sz="2000" b="1" dirty="0">
              <a:solidFill>
                <a:srgbClr val="39527B"/>
              </a:solidFill>
              <a:effectLst/>
              <a:uLnTx/>
              <a:uFillTx/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60" name="제목 1"/>
          <p:cNvSpPr txBox="1"/>
          <p:nvPr/>
        </p:nvSpPr>
        <p:spPr>
          <a:xfrm>
            <a:off x="9142676" y="6165304"/>
            <a:ext cx="1800200" cy="360040"/>
          </a:xfrm>
          <a:prstGeom prst="rect">
            <a:avLst/>
          </a:prstGeom>
          <a:gradFill>
            <a:gsLst>
              <a:gs pos="0">
                <a:srgbClr val="9EA6BD">
                  <a:alpha val="100000"/>
                </a:srgbClr>
              </a:gs>
              <a:gs pos="50000">
                <a:srgbClr val="C5C8D5">
                  <a:alpha val="100000"/>
                </a:srgbClr>
              </a:gs>
              <a:gs pos="100000">
                <a:srgbClr val="E3E4EB">
                  <a:alpha val="100000"/>
                </a:srgbClr>
              </a:gs>
            </a:gsLst>
            <a:lin ang="5400000" scaled="0"/>
          </a:gradFill>
        </p:spPr>
        <p:txBody>
          <a:bodyPr vert="horz" wrap="square" lIns="91440" tIns="45720" rIns="91440" bIns="45720" anchor="ctr" anchorCtr="0">
            <a:noAutofit/>
          </a:bodyPr>
          <a:lstStyle/>
          <a:p>
            <a:pPr lvl="0" algn="ctr" latinLnBrk="1">
              <a:buClrTx/>
              <a:buFontTx/>
              <a:buNone/>
              <a:defRPr/>
            </a:pPr>
            <a:r>
              <a:rPr lang="ko-KR" altLang="en-US" sz="2000" b="1" dirty="0" err="1" smtClean="0">
                <a:solidFill>
                  <a:srgbClr val="39527B"/>
                </a:solidFill>
                <a:latin typeface="나눔스퀘어OTF ExtraBold" pitchFamily="34" charset="-127"/>
                <a:ea typeface="나눔스퀘어OTF ExtraBold" pitchFamily="34" charset="-127"/>
              </a:rPr>
              <a:t>출</a:t>
            </a:r>
            <a:r>
              <a:rPr lang="ko-KR" altLang="en-US" sz="2000" b="1" dirty="0" err="1" smtClean="0">
                <a:solidFill>
                  <a:srgbClr val="39527B"/>
                </a:solidFill>
                <a:effectLst/>
                <a:uLnTx/>
                <a:uFillTx/>
                <a:latin typeface="나눔스퀘어OTF ExtraBold" pitchFamily="34" charset="-127"/>
                <a:ea typeface="나눔스퀘어OTF ExtraBold" pitchFamily="34" charset="-127"/>
              </a:rPr>
              <a:t>력쪽</a:t>
            </a:r>
            <a:endParaRPr lang="ko-KR" altLang="en-US" sz="2000" b="1" dirty="0">
              <a:solidFill>
                <a:srgbClr val="39527B"/>
              </a:solidFill>
              <a:effectLst/>
              <a:uLnTx/>
              <a:uFillTx/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sp>
        <p:nvSpPr>
          <p:cNvPr id="47" name="object 25"/>
          <p:cNvSpPr/>
          <p:nvPr/>
        </p:nvSpPr>
        <p:spPr>
          <a:xfrm rot="16200000">
            <a:off x="10119086" y="-1444064"/>
            <a:ext cx="46607" cy="3168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22225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"/>
          <p:cNvSpPr txBox="1"/>
          <p:nvPr/>
        </p:nvSpPr>
        <p:spPr>
          <a:xfrm>
            <a:off x="8686700" y="260648"/>
            <a:ext cx="864096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900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㈜</a:t>
            </a:r>
            <a:r>
              <a:rPr lang="en-US" altLang="ko-KR" sz="900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KB</a:t>
            </a:r>
            <a:r>
              <a:rPr lang="ko-KR" altLang="en-US" sz="900" spc="-20" dirty="0" err="1" smtClean="0">
                <a:solidFill>
                  <a:srgbClr val="39527B"/>
                </a:solidFill>
                <a:latin typeface="+mn-ea"/>
                <a:cs typeface="나눔스퀘어OTF ExtraBold"/>
              </a:rPr>
              <a:t>텍</a:t>
            </a:r>
            <a:r>
              <a:rPr lang="ko-KR" altLang="en-US" sz="900" spc="-20" dirty="0" smtClean="0">
                <a:solidFill>
                  <a:srgbClr val="39527B"/>
                </a:solidFill>
                <a:latin typeface="+mn-ea"/>
                <a:cs typeface="나눔스퀘어OTF ExtraBold"/>
              </a:rPr>
              <a:t> 소개</a:t>
            </a:r>
            <a:endParaRPr sz="900" dirty="0">
              <a:solidFill>
                <a:srgbClr val="39527B"/>
              </a:solidFill>
              <a:latin typeface="+mn-ea"/>
              <a:cs typeface="나눔스퀘어OTF ExtraBold"/>
            </a:endParaRPr>
          </a:p>
        </p:txBody>
      </p:sp>
      <p:sp>
        <p:nvSpPr>
          <p:cNvPr id="45" name="object 25"/>
          <p:cNvSpPr/>
          <p:nvPr/>
        </p:nvSpPr>
        <p:spPr>
          <a:xfrm>
            <a:off x="8791960" y="4835908"/>
            <a:ext cx="0" cy="1620000"/>
          </a:xfrm>
          <a:custGeom>
            <a:avLst/>
            <a:gdLst/>
            <a:ahLst/>
            <a:cxnLst/>
            <a:rect l="l" t="t" r="r" b="b"/>
            <a:pathLst>
              <a:path h="6144259">
                <a:moveTo>
                  <a:pt x="0" y="0"/>
                </a:moveTo>
                <a:lnTo>
                  <a:pt x="0" y="6143993"/>
                </a:lnTo>
              </a:path>
            </a:pathLst>
          </a:custGeom>
          <a:ln w="3594">
            <a:solidFill>
              <a:srgbClr val="85B3A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5"/>
          <p:cNvSpPr txBox="1">
            <a:spLocks noChangeArrowheads="1"/>
          </p:cNvSpPr>
          <p:nvPr/>
        </p:nvSpPr>
        <p:spPr bwMode="auto">
          <a:xfrm>
            <a:off x="1486175" y="5385991"/>
            <a:ext cx="92155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감 사 합 </a:t>
            </a:r>
            <a:r>
              <a:rPr kumimoji="0" lang="ko-KR" altLang="en-US" sz="48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니</a:t>
            </a:r>
            <a:r>
              <a:rPr kumimoji="0" lang="ko-KR" altLang="en-US" sz="48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다</a:t>
            </a:r>
            <a:endParaRPr kumimoji="0" lang="ko-KR" altLang="en-US" sz="4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52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마케팅 16x9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Marketing_16x9">
      <a:dk1>
        <a:srgbClr val="404040"/>
      </a:dk1>
      <a:lt1>
        <a:sysClr val="window" lastClr="FFFFFF"/>
      </a:lt1>
      <a:dk2>
        <a:srgbClr val="000000"/>
      </a:dk2>
      <a:lt2>
        <a:srgbClr val="A1C1DE"/>
      </a:lt2>
      <a:accent1>
        <a:srgbClr val="39527B"/>
      </a:accent1>
      <a:accent2>
        <a:srgbClr val="528DC2"/>
      </a:accent2>
      <a:accent3>
        <a:srgbClr val="7EA939"/>
      </a:accent3>
      <a:accent4>
        <a:srgbClr val="30AEAB"/>
      </a:accent4>
      <a:accent5>
        <a:srgbClr val="31A962"/>
      </a:accent5>
      <a:accent6>
        <a:srgbClr val="78648E"/>
      </a:accent6>
      <a:hlink>
        <a:srgbClr val="7EA939"/>
      </a:hlink>
      <a:folHlink>
        <a:srgbClr val="7F7F7F"/>
      </a:folHlink>
    </a:clrScheme>
    <a:fontScheme name="Corbel">
      <a:maj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MS Gothic"/>
        <a:font script="Hang" typeface="HY중고딕"/>
        <a:font script="Hans" typeface="幼圆"/>
        <a:font script="Hant" typeface="Microsoft JhengHei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4053</TotalTime>
  <Words>1164</Words>
  <Application>Microsoft Office PowerPoint</Application>
  <PresentationFormat>사용자 지정</PresentationFormat>
  <Paragraphs>475</Paragraphs>
  <Slides>13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마케팅 16x9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2021년  영업부 사업계획서</dc:title>
  <dc:creator>최병진</dc:creator>
  <cp:lastModifiedBy>KBTECH</cp:lastModifiedBy>
  <cp:revision>647</cp:revision>
  <dcterms:created xsi:type="dcterms:W3CDTF">2021-01-12T07:43:14Z</dcterms:created>
  <dcterms:modified xsi:type="dcterms:W3CDTF">2026-10-15T03:04:11Z</dcterms:modified>
  <cp:version/>
</cp:coreProperties>
</file>